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8.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jpeg"/>
  <Override PartName="/ppt/media/image2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65" r:id="rId3"/>
    <p:sldId id="257" r:id="rId4"/>
    <p:sldId id="266" r:id="rId5"/>
    <p:sldId id="258" r:id="rId6"/>
    <p:sldId id="269" r:id="rId7"/>
    <p:sldId id="270" r:id="rId8"/>
    <p:sldId id="273" r:id="rId9"/>
    <p:sldId id="274" r:id="rId10"/>
    <p:sldId id="272" r:id="rId11"/>
    <p:sldId id="275" r:id="rId12"/>
    <p:sldId id="277" r:id="rId13"/>
    <p:sldId id="276" r:id="rId14"/>
    <p:sldId id="267" r:id="rId15"/>
    <p:sldId id="278" r:id="rId16"/>
    <p:sldId id="279" r:id="rId17"/>
    <p:sldId id="280" r:id="rId18"/>
    <p:sldId id="259" r:id="rId19"/>
    <p:sldId id="281" r:id="rId20"/>
    <p:sldId id="282" r:id="rId21"/>
    <p:sldId id="283" r:id="rId22"/>
    <p:sldId id="284" r:id="rId23"/>
    <p:sldId id="285" r:id="rId24"/>
    <p:sldId id="286" r:id="rId25"/>
    <p:sldId id="287" r:id="rId26"/>
    <p:sldId id="288" r:id="rId27"/>
    <p:sldId id="290" r:id="rId28"/>
    <p:sldId id="289" r:id="rId29"/>
    <p:sldId id="291" r:id="rId30"/>
    <p:sldId id="263" r:id="rId31"/>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1A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54"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AEBB494-2DE9-441A-B81C-05845FD2F9FF}" type="datetimeFigureOut">
              <a:rPr lang="en-IN" smtClean="0"/>
              <a:t>29-12-2025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487EA5E-3C07-48C3-893C-5F099CDFF439}" type="slidenum">
              <a:rPr lang="en-IN" smtClean="0"/>
              <a:t>‹#›</a:t>
            </a:fld>
            <a:endParaRPr lang="en-IN"/>
          </a:p>
        </p:txBody>
      </p:sp>
    </p:spTree>
    <p:extLst>
      <p:ext uri="{BB962C8B-B14F-4D97-AF65-F5344CB8AC3E}">
        <p14:creationId xmlns:p14="http://schemas.microsoft.com/office/powerpoint/2010/main" val="3334560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487EA5E-3C07-48C3-893C-5F099CDFF439}" type="slidenum">
              <a:rPr lang="en-IN" smtClean="0"/>
              <a:t>14</a:t>
            </a:fld>
            <a:endParaRPr lang="en-IN"/>
          </a:p>
        </p:txBody>
      </p:sp>
    </p:spTree>
    <p:extLst>
      <p:ext uri="{BB962C8B-B14F-4D97-AF65-F5344CB8AC3E}">
        <p14:creationId xmlns:p14="http://schemas.microsoft.com/office/powerpoint/2010/main" val="420476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487EA5E-3C07-48C3-893C-5F099CDFF439}" type="slidenum">
              <a:rPr lang="en-IN" smtClean="0"/>
              <a:t>16</a:t>
            </a:fld>
            <a:endParaRPr lang="en-IN"/>
          </a:p>
        </p:txBody>
      </p:sp>
    </p:spTree>
    <p:extLst>
      <p:ext uri="{BB962C8B-B14F-4D97-AF65-F5344CB8AC3E}">
        <p14:creationId xmlns:p14="http://schemas.microsoft.com/office/powerpoint/2010/main" val="3569185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66750" y="588644"/>
            <a:ext cx="821690" cy="541019"/>
          </a:xfrm>
          <a:prstGeom prst="rect">
            <a:avLst/>
          </a:prstGeom>
        </p:spPr>
        <p:txBody>
          <a:bodyPr wrap="square" lIns="0" tIns="0" rIns="0" bIns="0">
            <a:spAutoFit/>
          </a:bodyPr>
          <a:lstStyle>
            <a:lvl1pPr>
              <a:defRPr sz="3350" b="1" i="0">
                <a:solidFill>
                  <a:srgbClr val="161A3D"/>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161A3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161A3D"/>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161A3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9504717" y="6123420"/>
            <a:ext cx="1998567" cy="535709"/>
          </a:xfrm>
          <a:prstGeom prst="rect">
            <a:avLst/>
          </a:prstGeom>
        </p:spPr>
      </p:pic>
      <p:sp>
        <p:nvSpPr>
          <p:cNvPr id="2" name="Holder 2"/>
          <p:cNvSpPr>
            <a:spLocks noGrp="1"/>
          </p:cNvSpPr>
          <p:nvPr>
            <p:ph type="title"/>
          </p:nvPr>
        </p:nvSpPr>
        <p:spPr>
          <a:xfrm>
            <a:off x="666750" y="588644"/>
            <a:ext cx="1380489" cy="541019"/>
          </a:xfrm>
          <a:prstGeom prst="rect">
            <a:avLst/>
          </a:prstGeom>
        </p:spPr>
        <p:txBody>
          <a:bodyPr wrap="square" lIns="0" tIns="0" rIns="0" bIns="0">
            <a:spAutoFit/>
          </a:bodyPr>
          <a:lstStyle>
            <a:lvl1pPr>
              <a:defRPr sz="3350" b="1" i="0">
                <a:solidFill>
                  <a:srgbClr val="161A3D"/>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66750" y="6215246"/>
            <a:ext cx="7212965" cy="362584"/>
          </a:xfrm>
          <a:prstGeom prst="rect">
            <a:avLst/>
          </a:prstGeom>
        </p:spPr>
        <p:txBody>
          <a:bodyPr wrap="square" lIns="0" tIns="0" rIns="0" bIns="0">
            <a:spAutoFit/>
          </a:bodyPr>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12/29/2025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slide" Target="slide3.xml"/><Relationship Id="rId2" Type="http://schemas.openxmlformats.org/officeDocument/2006/relationships/image" Target="../media/image12.jp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slide" Target="slide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xml"/><Relationship Id="rId3" Type="http://schemas.openxmlformats.org/officeDocument/2006/relationships/slide" Target="slide4.xml"/><Relationship Id="rId7" Type="http://schemas.openxmlformats.org/officeDocument/2006/relationships/slide" Target="slide15.xml"/><Relationship Id="rId12" Type="http://schemas.openxmlformats.org/officeDocument/2006/relationships/slide" Target="slide27.xml"/><Relationship Id="rId2" Type="http://schemas.openxmlformats.org/officeDocument/2006/relationships/image" Target="../media/image6.jpeg"/><Relationship Id="rId1" Type="http://schemas.openxmlformats.org/officeDocument/2006/relationships/slideLayout" Target="../slideLayouts/slideLayout3.xml"/><Relationship Id="rId6" Type="http://schemas.openxmlformats.org/officeDocument/2006/relationships/slide" Target="slide12.xml"/><Relationship Id="rId11" Type="http://schemas.openxmlformats.org/officeDocument/2006/relationships/slide" Target="slide25.xml"/><Relationship Id="rId5" Type="http://schemas.openxmlformats.org/officeDocument/2006/relationships/slide" Target="slide10.xml"/><Relationship Id="rId10" Type="http://schemas.openxmlformats.org/officeDocument/2006/relationships/slide" Target="slide22.xml"/><Relationship Id="rId4" Type="http://schemas.openxmlformats.org/officeDocument/2006/relationships/slide" Target="slide7.xml"/><Relationship Id="rId9" Type="http://schemas.openxmlformats.org/officeDocument/2006/relationships/slide" Target="slide19.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9450" y="6227946"/>
            <a:ext cx="7187565" cy="337185"/>
          </a:xfrm>
          <a:prstGeom prst="rect">
            <a:avLst/>
          </a:prstGeom>
        </p:spPr>
        <p:txBody>
          <a:bodyPr vert="horz" wrap="square" lIns="0" tIns="6350" rIns="0" bIns="0" rtlCol="0">
            <a:spAutoFit/>
          </a:bodyPr>
          <a:lstStyle/>
          <a:p>
            <a:pPr>
              <a:lnSpc>
                <a:spcPts val="1280"/>
              </a:lnSpc>
              <a:spcBef>
                <a:spcPts val="50"/>
              </a:spcBef>
            </a:pPr>
            <a:r>
              <a:rPr sz="1100" b="1" spc="-10" dirty="0">
                <a:solidFill>
                  <a:srgbClr val="AEABAB"/>
                </a:solidFill>
                <a:latin typeface="Calibri"/>
                <a:cs typeface="Calibri"/>
              </a:rPr>
              <a:t>CONFIDENTIAL</a:t>
            </a:r>
            <a:r>
              <a:rPr sz="1100" spc="-10" dirty="0">
                <a:solidFill>
                  <a:srgbClr val="AEABAB"/>
                </a:solidFill>
                <a:latin typeface="Calibri"/>
                <a:cs typeface="Calibri"/>
              </a:rPr>
              <a:t>: </a:t>
            </a:r>
            <a:r>
              <a:rPr sz="1100" dirty="0">
                <a:solidFill>
                  <a:srgbClr val="AEABAB"/>
                </a:solidFill>
                <a:latin typeface="Calibri"/>
                <a:cs typeface="Calibri"/>
              </a:rPr>
              <a:t>The</a:t>
            </a:r>
            <a:r>
              <a:rPr sz="1100" spc="30" dirty="0">
                <a:solidFill>
                  <a:srgbClr val="AEABAB"/>
                </a:solidFill>
                <a:latin typeface="Calibri"/>
                <a:cs typeface="Calibri"/>
              </a:rPr>
              <a:t> </a:t>
            </a:r>
            <a:r>
              <a:rPr sz="1100" dirty="0">
                <a:solidFill>
                  <a:srgbClr val="AEABAB"/>
                </a:solidFill>
                <a:latin typeface="Calibri"/>
                <a:cs typeface="Calibri"/>
              </a:rPr>
              <a:t>information</a:t>
            </a:r>
            <a:r>
              <a:rPr sz="1100" spc="-5" dirty="0">
                <a:solidFill>
                  <a:srgbClr val="AEABAB"/>
                </a:solidFill>
                <a:latin typeface="Calibri"/>
                <a:cs typeface="Calibri"/>
              </a:rPr>
              <a:t> </a:t>
            </a:r>
            <a:r>
              <a:rPr sz="1100" dirty="0">
                <a:solidFill>
                  <a:srgbClr val="AEABAB"/>
                </a:solidFill>
                <a:latin typeface="Calibri"/>
                <a:cs typeface="Calibri"/>
              </a:rPr>
              <a:t>in this</a:t>
            </a:r>
            <a:r>
              <a:rPr sz="1100" spc="-5" dirty="0">
                <a:solidFill>
                  <a:srgbClr val="AEABAB"/>
                </a:solidFill>
                <a:latin typeface="Calibri"/>
                <a:cs typeface="Calibri"/>
              </a:rPr>
              <a:t> </a:t>
            </a:r>
            <a:r>
              <a:rPr sz="1100" dirty="0">
                <a:solidFill>
                  <a:srgbClr val="AEABAB"/>
                </a:solidFill>
                <a:latin typeface="Calibri"/>
                <a:cs typeface="Calibri"/>
              </a:rPr>
              <a:t>document</a:t>
            </a:r>
            <a:r>
              <a:rPr sz="1100" spc="-10" dirty="0">
                <a:solidFill>
                  <a:srgbClr val="AEABAB"/>
                </a:solidFill>
                <a:latin typeface="Calibri"/>
                <a:cs typeface="Calibri"/>
              </a:rPr>
              <a:t> belongs</a:t>
            </a:r>
            <a:r>
              <a:rPr sz="1100" spc="-5" dirty="0">
                <a:solidFill>
                  <a:srgbClr val="AEABAB"/>
                </a:solidFill>
                <a:latin typeface="Calibri"/>
                <a:cs typeface="Calibri"/>
              </a:rPr>
              <a:t> </a:t>
            </a:r>
            <a:r>
              <a:rPr sz="1100" dirty="0">
                <a:solidFill>
                  <a:srgbClr val="AEABAB"/>
                </a:solidFill>
                <a:latin typeface="Calibri"/>
                <a:cs typeface="Calibri"/>
              </a:rPr>
              <a:t>to</a:t>
            </a:r>
            <a:r>
              <a:rPr sz="1100" spc="-10" dirty="0">
                <a:solidFill>
                  <a:srgbClr val="AEABAB"/>
                </a:solidFill>
                <a:latin typeface="Calibri"/>
                <a:cs typeface="Calibri"/>
              </a:rPr>
              <a:t> </a:t>
            </a:r>
            <a:r>
              <a:rPr sz="1100" dirty="0">
                <a:solidFill>
                  <a:srgbClr val="AEABAB"/>
                </a:solidFill>
                <a:latin typeface="Calibri"/>
                <a:cs typeface="Calibri"/>
              </a:rPr>
              <a:t>Boston Institute</a:t>
            </a:r>
            <a:r>
              <a:rPr sz="1100" spc="-50"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10" dirty="0">
                <a:solidFill>
                  <a:srgbClr val="AEABAB"/>
                </a:solidFill>
                <a:latin typeface="Calibri"/>
                <a:cs typeface="Calibri"/>
              </a:rPr>
              <a:t>Analytics</a:t>
            </a:r>
            <a:r>
              <a:rPr sz="1100" spc="-5" dirty="0">
                <a:solidFill>
                  <a:srgbClr val="AEABAB"/>
                </a:solidFill>
                <a:latin typeface="Calibri"/>
                <a:cs typeface="Calibri"/>
              </a:rPr>
              <a:t> </a:t>
            </a:r>
            <a:r>
              <a:rPr sz="1100" dirty="0">
                <a:solidFill>
                  <a:srgbClr val="AEABAB"/>
                </a:solidFill>
                <a:latin typeface="Calibri"/>
                <a:cs typeface="Calibri"/>
              </a:rPr>
              <a:t>LLC.</a:t>
            </a:r>
            <a:r>
              <a:rPr sz="1100" spc="10" dirty="0">
                <a:solidFill>
                  <a:srgbClr val="AEABAB"/>
                </a:solidFill>
                <a:latin typeface="Calibri"/>
                <a:cs typeface="Calibri"/>
              </a:rPr>
              <a:t> </a:t>
            </a:r>
            <a:r>
              <a:rPr sz="1100" dirty="0">
                <a:solidFill>
                  <a:srgbClr val="AEABAB"/>
                </a:solidFill>
                <a:latin typeface="Calibri"/>
                <a:cs typeface="Calibri"/>
              </a:rPr>
              <a:t>Any </a:t>
            </a:r>
            <a:r>
              <a:rPr sz="1100" spc="-10" dirty="0">
                <a:solidFill>
                  <a:srgbClr val="AEABAB"/>
                </a:solidFill>
                <a:latin typeface="Calibri"/>
                <a:cs typeface="Calibri"/>
              </a:rPr>
              <a:t>unauthorized</a:t>
            </a:r>
            <a:r>
              <a:rPr sz="1100" dirty="0">
                <a:solidFill>
                  <a:srgbClr val="AEABAB"/>
                </a:solidFill>
                <a:latin typeface="Calibri"/>
                <a:cs typeface="Calibri"/>
              </a:rPr>
              <a:t> sharing</a:t>
            </a:r>
            <a:r>
              <a:rPr sz="1100" spc="-15"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20" dirty="0">
                <a:solidFill>
                  <a:srgbClr val="AEABAB"/>
                </a:solidFill>
                <a:latin typeface="Calibri"/>
                <a:cs typeface="Calibri"/>
              </a:rPr>
              <a:t>this </a:t>
            </a:r>
            <a:r>
              <a:rPr sz="1100" dirty="0">
                <a:solidFill>
                  <a:srgbClr val="AEABAB"/>
                </a:solidFill>
                <a:latin typeface="Calibri"/>
                <a:cs typeface="Calibri"/>
              </a:rPr>
              <a:t>material</a:t>
            </a:r>
            <a:r>
              <a:rPr sz="1100" spc="10" dirty="0">
                <a:solidFill>
                  <a:srgbClr val="AEABAB"/>
                </a:solidFill>
                <a:latin typeface="Calibri"/>
                <a:cs typeface="Calibri"/>
              </a:rPr>
              <a:t> </a:t>
            </a:r>
            <a:r>
              <a:rPr sz="1100" dirty="0">
                <a:solidFill>
                  <a:srgbClr val="AEABAB"/>
                </a:solidFill>
                <a:latin typeface="Calibri"/>
                <a:cs typeface="Calibri"/>
              </a:rPr>
              <a:t>is</a:t>
            </a:r>
            <a:r>
              <a:rPr sz="1100" spc="-25" dirty="0">
                <a:solidFill>
                  <a:srgbClr val="AEABAB"/>
                </a:solidFill>
                <a:latin typeface="Calibri"/>
                <a:cs typeface="Calibri"/>
              </a:rPr>
              <a:t> </a:t>
            </a:r>
            <a:r>
              <a:rPr sz="1100" dirty="0">
                <a:solidFill>
                  <a:srgbClr val="AEABAB"/>
                </a:solidFill>
                <a:latin typeface="Calibri"/>
                <a:cs typeface="Calibri"/>
              </a:rPr>
              <a:t>prohibited</a:t>
            </a:r>
            <a:r>
              <a:rPr sz="1100" spc="-2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dirty="0">
                <a:solidFill>
                  <a:srgbClr val="AEABAB"/>
                </a:solidFill>
                <a:latin typeface="Calibri"/>
                <a:cs typeface="Calibri"/>
              </a:rPr>
              <a:t>subject</a:t>
            </a:r>
            <a:r>
              <a:rPr sz="1100" spc="-35" dirty="0">
                <a:solidFill>
                  <a:srgbClr val="AEABAB"/>
                </a:solidFill>
                <a:latin typeface="Calibri"/>
                <a:cs typeface="Calibri"/>
              </a:rPr>
              <a:t> </a:t>
            </a:r>
            <a:r>
              <a:rPr sz="1100" dirty="0">
                <a:solidFill>
                  <a:srgbClr val="AEABAB"/>
                </a:solidFill>
                <a:latin typeface="Calibri"/>
                <a:cs typeface="Calibri"/>
              </a:rPr>
              <a:t>to</a:t>
            </a:r>
            <a:r>
              <a:rPr sz="1100" spc="-25" dirty="0">
                <a:solidFill>
                  <a:srgbClr val="AEABAB"/>
                </a:solidFill>
                <a:latin typeface="Calibri"/>
                <a:cs typeface="Calibri"/>
              </a:rPr>
              <a:t> </a:t>
            </a:r>
            <a:r>
              <a:rPr sz="1100" dirty="0">
                <a:solidFill>
                  <a:srgbClr val="AEABAB"/>
                </a:solidFill>
                <a:latin typeface="Calibri"/>
                <a:cs typeface="Calibri"/>
              </a:rPr>
              <a:t>legal</a:t>
            </a:r>
            <a:r>
              <a:rPr sz="1100" spc="10" dirty="0">
                <a:solidFill>
                  <a:srgbClr val="AEABAB"/>
                </a:solidFill>
                <a:latin typeface="Calibri"/>
                <a:cs typeface="Calibri"/>
              </a:rPr>
              <a:t> </a:t>
            </a:r>
            <a:r>
              <a:rPr sz="1100" dirty="0">
                <a:solidFill>
                  <a:srgbClr val="AEABAB"/>
                </a:solidFill>
                <a:latin typeface="Calibri"/>
                <a:cs typeface="Calibri"/>
              </a:rPr>
              <a:t>action</a:t>
            </a:r>
            <a:r>
              <a:rPr sz="1100" spc="-25" dirty="0">
                <a:solidFill>
                  <a:srgbClr val="AEABAB"/>
                </a:solidFill>
                <a:latin typeface="Calibri"/>
                <a:cs typeface="Calibri"/>
              </a:rPr>
              <a:t> </a:t>
            </a:r>
            <a:r>
              <a:rPr sz="1100" dirty="0">
                <a:solidFill>
                  <a:srgbClr val="AEABAB"/>
                </a:solidFill>
                <a:latin typeface="Calibri"/>
                <a:cs typeface="Calibri"/>
              </a:rPr>
              <a:t>under</a:t>
            </a:r>
            <a:r>
              <a:rPr sz="1100" spc="25" dirty="0">
                <a:solidFill>
                  <a:srgbClr val="AEABAB"/>
                </a:solidFill>
                <a:latin typeface="Calibri"/>
                <a:cs typeface="Calibri"/>
              </a:rPr>
              <a:t> </a:t>
            </a:r>
            <a:r>
              <a:rPr sz="1100" dirty="0">
                <a:solidFill>
                  <a:srgbClr val="AEABAB"/>
                </a:solidFill>
                <a:latin typeface="Calibri"/>
                <a:cs typeface="Calibri"/>
              </a:rPr>
              <a:t>breach</a:t>
            </a:r>
            <a:r>
              <a:rPr sz="1100" spc="-20" dirty="0">
                <a:solidFill>
                  <a:srgbClr val="AEABAB"/>
                </a:solidFill>
                <a:latin typeface="Calibri"/>
                <a:cs typeface="Calibri"/>
              </a:rPr>
              <a:t> </a:t>
            </a:r>
            <a:r>
              <a:rPr sz="1100" dirty="0">
                <a:solidFill>
                  <a:srgbClr val="AEABAB"/>
                </a:solidFill>
                <a:latin typeface="Calibri"/>
                <a:cs typeface="Calibri"/>
              </a:rPr>
              <a:t>of IP</a:t>
            </a:r>
            <a:r>
              <a:rPr sz="1100" spc="-1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spc="-10" dirty="0">
                <a:solidFill>
                  <a:srgbClr val="AEABAB"/>
                </a:solidFill>
                <a:latin typeface="Calibri"/>
                <a:cs typeface="Calibri"/>
              </a:rPr>
              <a:t>confidentiality</a:t>
            </a:r>
            <a:r>
              <a:rPr sz="1100" spc="-15" dirty="0">
                <a:solidFill>
                  <a:srgbClr val="AEABAB"/>
                </a:solidFill>
                <a:latin typeface="Calibri"/>
                <a:cs typeface="Calibri"/>
              </a:rPr>
              <a:t> </a:t>
            </a:r>
            <a:r>
              <a:rPr sz="1100" spc="-10" dirty="0">
                <a:solidFill>
                  <a:srgbClr val="AEABAB"/>
                </a:solidFill>
                <a:latin typeface="Calibri"/>
                <a:cs typeface="Calibri"/>
              </a:rPr>
              <a:t>clauses.</a:t>
            </a:r>
            <a:endParaRPr sz="1100">
              <a:latin typeface="Calibri"/>
              <a:cs typeface="Calibri"/>
            </a:endParaRPr>
          </a:p>
        </p:txBody>
      </p:sp>
      <p:grpSp>
        <p:nvGrpSpPr>
          <p:cNvPr id="3" name="object 3"/>
          <p:cNvGrpSpPr/>
          <p:nvPr/>
        </p:nvGrpSpPr>
        <p:grpSpPr>
          <a:xfrm>
            <a:off x="0" y="0"/>
            <a:ext cx="12192000" cy="6857997"/>
            <a:chOff x="0" y="0"/>
            <a:chExt cx="12192000" cy="6857997"/>
          </a:xfrm>
        </p:grpSpPr>
        <p:pic>
          <p:nvPicPr>
            <p:cNvPr id="4" name="object 4"/>
            <p:cNvPicPr/>
            <p:nvPr/>
          </p:nvPicPr>
          <p:blipFill>
            <a:blip r:embed="rId2" cstate="print"/>
            <a:stretch>
              <a:fillRect/>
            </a:stretch>
          </p:blipFill>
          <p:spPr>
            <a:xfrm>
              <a:off x="0" y="0"/>
              <a:ext cx="12192000" cy="6857997"/>
            </a:xfrm>
            <a:prstGeom prst="rect">
              <a:avLst/>
            </a:prstGeom>
          </p:spPr>
        </p:pic>
        <p:pic>
          <p:nvPicPr>
            <p:cNvPr id="5" name="object 5"/>
            <p:cNvPicPr/>
            <p:nvPr/>
          </p:nvPicPr>
          <p:blipFill>
            <a:blip r:embed="rId3" cstate="print"/>
            <a:stretch>
              <a:fillRect/>
            </a:stretch>
          </p:blipFill>
          <p:spPr>
            <a:xfrm>
              <a:off x="4038600" y="2484705"/>
              <a:ext cx="5153025" cy="1419225"/>
            </a:xfrm>
            <a:prstGeom prst="rect">
              <a:avLst/>
            </a:prstGeom>
          </p:spPr>
        </p:pic>
      </p:grpSp>
      <p:sp>
        <p:nvSpPr>
          <p:cNvPr id="6" name="object 6"/>
          <p:cNvSpPr txBox="1">
            <a:spLocks noGrp="1"/>
          </p:cNvSpPr>
          <p:nvPr>
            <p:ph type="title"/>
          </p:nvPr>
        </p:nvSpPr>
        <p:spPr>
          <a:xfrm>
            <a:off x="2057400" y="2928220"/>
            <a:ext cx="8734169" cy="532197"/>
          </a:xfrm>
          <a:prstGeom prst="rect">
            <a:avLst/>
          </a:prstGeom>
        </p:spPr>
        <p:txBody>
          <a:bodyPr vert="horz" wrap="square" lIns="0" tIns="16510" rIns="0" bIns="0" rtlCol="0">
            <a:spAutoFit/>
          </a:bodyPr>
          <a:lstStyle/>
          <a:p>
            <a:pPr algn="ctr"/>
            <a:r>
              <a:rPr lang="en-IN" dirty="0">
                <a:solidFill>
                  <a:schemeClr val="bg1"/>
                </a:solidFill>
              </a:rPr>
              <a:t> </a:t>
            </a:r>
          </a:p>
        </p:txBody>
      </p:sp>
      <p:sp>
        <p:nvSpPr>
          <p:cNvPr id="25" name="TextBox 24">
            <a:extLst>
              <a:ext uri="{FF2B5EF4-FFF2-40B4-BE49-F238E27FC236}">
                <a16:creationId xmlns:a16="http://schemas.microsoft.com/office/drawing/2014/main" id="{537925D5-1512-3A43-D653-31F085820D3B}"/>
              </a:ext>
            </a:extLst>
          </p:cNvPr>
          <p:cNvSpPr txBox="1"/>
          <p:nvPr/>
        </p:nvSpPr>
        <p:spPr>
          <a:xfrm>
            <a:off x="9296400" y="5181600"/>
            <a:ext cx="2702243" cy="1091389"/>
          </a:xfrm>
          <a:prstGeom prst="rect">
            <a:avLst/>
          </a:prstGeom>
          <a:noFill/>
        </p:spPr>
        <p:txBody>
          <a:bodyPr wrap="square">
            <a:spAutoFit/>
          </a:bodyPr>
          <a:lstStyle/>
          <a:p>
            <a:pPr>
              <a:lnSpc>
                <a:spcPct val="150000"/>
              </a:lnSpc>
            </a:pPr>
            <a:r>
              <a:rPr lang="en-IN" sz="2400" b="1" dirty="0">
                <a:solidFill>
                  <a:schemeClr val="bg1"/>
                </a:solidFill>
              </a:rPr>
              <a:t>Prepared by:</a:t>
            </a:r>
          </a:p>
          <a:p>
            <a:pPr>
              <a:lnSpc>
                <a:spcPct val="150000"/>
              </a:lnSpc>
            </a:pPr>
            <a:r>
              <a:rPr lang="en-IN" sz="2000" dirty="0">
                <a:solidFill>
                  <a:schemeClr val="bg1"/>
                </a:solidFill>
              </a:rPr>
              <a:t>       </a:t>
            </a:r>
            <a:r>
              <a:rPr lang="en-IN" sz="2200" dirty="0" err="1">
                <a:solidFill>
                  <a:schemeClr val="bg1"/>
                </a:solidFill>
              </a:rPr>
              <a:t>Bushen</a:t>
            </a:r>
            <a:r>
              <a:rPr lang="en-IN" sz="2200" dirty="0">
                <a:solidFill>
                  <a:schemeClr val="bg1"/>
                </a:solidFill>
              </a:rPr>
              <a:t> </a:t>
            </a:r>
            <a:r>
              <a:rPr lang="en-IN" sz="2200" dirty="0" err="1">
                <a:solidFill>
                  <a:schemeClr val="bg1"/>
                </a:solidFill>
              </a:rPr>
              <a:t>Raaj</a:t>
            </a:r>
            <a:r>
              <a:rPr lang="en-IN" sz="2200" dirty="0">
                <a:solidFill>
                  <a:schemeClr val="bg1"/>
                </a:solidFill>
              </a:rPr>
              <a:t> 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BDB044-B1F5-E31E-736D-6B1994A6CBB3}"/>
              </a:ext>
            </a:extLst>
          </p:cNvPr>
          <p:cNvSpPr txBox="1"/>
          <p:nvPr/>
        </p:nvSpPr>
        <p:spPr>
          <a:xfrm>
            <a:off x="2590800" y="2459504"/>
            <a:ext cx="6800850" cy="193899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Dataset Overview</a:t>
            </a:r>
          </a:p>
        </p:txBody>
      </p:sp>
      <p:pic>
        <p:nvPicPr>
          <p:cNvPr id="4" name="object 5">
            <a:extLst>
              <a:ext uri="{FF2B5EF4-FFF2-40B4-BE49-F238E27FC236}">
                <a16:creationId xmlns:a16="http://schemas.microsoft.com/office/drawing/2014/main" id="{E8F8EA7E-629D-FF66-4BC8-DC53DF079B1F}"/>
              </a:ext>
            </a:extLst>
          </p:cNvPr>
          <p:cNvPicPr/>
          <p:nvPr/>
        </p:nvPicPr>
        <p:blipFill>
          <a:blip r:embed="rId3" cstate="print"/>
          <a:stretch>
            <a:fillRect/>
          </a:stretch>
        </p:blipFill>
        <p:spPr>
          <a:xfrm>
            <a:off x="9528318" y="6125075"/>
            <a:ext cx="1962150" cy="542925"/>
          </a:xfrm>
          <a:prstGeom prst="rect">
            <a:avLst/>
          </a:prstGeom>
        </p:spPr>
      </p:pic>
      <p:sp>
        <p:nvSpPr>
          <p:cNvPr id="5" name="Arrow: Left 4">
            <a:hlinkClick r:id="rId4" action="ppaction://hlinksldjump"/>
            <a:extLst>
              <a:ext uri="{FF2B5EF4-FFF2-40B4-BE49-F238E27FC236}">
                <a16:creationId xmlns:a16="http://schemas.microsoft.com/office/drawing/2014/main" id="{0DF989AF-A055-3C41-185F-5F82DDAD0CD9}"/>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58261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12F98F-169B-EBB0-F83C-FD8A88CE272A}"/>
              </a:ext>
            </a:extLst>
          </p:cNvPr>
          <p:cNvSpPr txBox="1"/>
          <p:nvPr/>
        </p:nvSpPr>
        <p:spPr>
          <a:xfrm>
            <a:off x="0" y="381000"/>
            <a:ext cx="12192000" cy="584775"/>
          </a:xfrm>
          <a:prstGeom prst="rect">
            <a:avLst/>
          </a:prstGeom>
          <a:noFill/>
        </p:spPr>
        <p:txBody>
          <a:bodyPr wrap="square" rtlCol="0">
            <a:spAutoFit/>
          </a:bodyPr>
          <a:lstStyle/>
          <a:p>
            <a:pPr algn="ctr"/>
            <a:r>
              <a:rPr lang="en-IN" sz="3200" b="1" dirty="0">
                <a:latin typeface="Rockwell" panose="02060603020205020403" pitchFamily="18" charset="0"/>
              </a:rPr>
              <a:t>Understanding the Transaction Dataset</a:t>
            </a:r>
          </a:p>
        </p:txBody>
      </p:sp>
      <p:sp>
        <p:nvSpPr>
          <p:cNvPr id="3" name="TextBox 2">
            <a:extLst>
              <a:ext uri="{FF2B5EF4-FFF2-40B4-BE49-F238E27FC236}">
                <a16:creationId xmlns:a16="http://schemas.microsoft.com/office/drawing/2014/main" id="{CFB35311-7FB7-81AF-870B-C3DAA502DA82}"/>
              </a:ext>
            </a:extLst>
          </p:cNvPr>
          <p:cNvSpPr txBox="1"/>
          <p:nvPr/>
        </p:nvSpPr>
        <p:spPr>
          <a:xfrm>
            <a:off x="0" y="914400"/>
            <a:ext cx="12192000" cy="338554"/>
          </a:xfrm>
          <a:prstGeom prst="rect">
            <a:avLst/>
          </a:prstGeom>
          <a:noFill/>
        </p:spPr>
        <p:txBody>
          <a:bodyPr wrap="square" rtlCol="0">
            <a:spAutoFit/>
          </a:bodyPr>
          <a:lstStyle/>
          <a:p>
            <a:pPr algn="ctr"/>
            <a:r>
              <a:rPr lang="en-US" sz="1600" dirty="0">
                <a:latin typeface="Rockwell" panose="02060603020205020403" pitchFamily="18" charset="0"/>
              </a:rPr>
              <a:t>Key metadata for fraud model development</a:t>
            </a:r>
            <a:endParaRPr lang="en-IN" sz="1600" dirty="0">
              <a:latin typeface="Rockwell" panose="02060603020205020403" pitchFamily="18" charset="0"/>
            </a:endParaRPr>
          </a:p>
        </p:txBody>
      </p:sp>
      <p:sp>
        <p:nvSpPr>
          <p:cNvPr id="4" name="Rectangle 3">
            <a:extLst>
              <a:ext uri="{FF2B5EF4-FFF2-40B4-BE49-F238E27FC236}">
                <a16:creationId xmlns:a16="http://schemas.microsoft.com/office/drawing/2014/main" id="{CB10117E-E000-F1B6-301C-C73BD962DBD2}"/>
              </a:ext>
            </a:extLst>
          </p:cNvPr>
          <p:cNvSpPr/>
          <p:nvPr/>
        </p:nvSpPr>
        <p:spPr>
          <a:xfrm>
            <a:off x="304800" y="1499175"/>
            <a:ext cx="11506200" cy="4081046"/>
          </a:xfrm>
          <a:prstGeom prst="rect">
            <a:avLst/>
          </a:prstGeom>
          <a:solidFill>
            <a:schemeClr val="accent1">
              <a:alpha val="60000"/>
            </a:schemeClr>
          </a:solidFill>
          <a:effectLst>
            <a:glow rad="127000">
              <a:schemeClr val="tx1">
                <a:lumMod val="50000"/>
                <a:lumOff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8F6EE93-D96B-F6D6-5C38-39BAD8803619}"/>
              </a:ext>
            </a:extLst>
          </p:cNvPr>
          <p:cNvSpPr/>
          <p:nvPr/>
        </p:nvSpPr>
        <p:spPr>
          <a:xfrm>
            <a:off x="609600" y="1846421"/>
            <a:ext cx="2667000" cy="3505200"/>
          </a:xfrm>
          <a:prstGeom prst="rect">
            <a:avLst/>
          </a:prstGeom>
          <a:ln>
            <a:gradFill flip="none" rotWithShape="1">
              <a:gsLst>
                <a:gs pos="0">
                  <a:schemeClr val="accent1">
                    <a:lumMod val="9000"/>
                    <a:lumOff val="9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IN" dirty="0"/>
          </a:p>
        </p:txBody>
      </p:sp>
      <p:sp>
        <p:nvSpPr>
          <p:cNvPr id="6" name="Rectangle 5">
            <a:extLst>
              <a:ext uri="{FF2B5EF4-FFF2-40B4-BE49-F238E27FC236}">
                <a16:creationId xmlns:a16="http://schemas.microsoft.com/office/drawing/2014/main" id="{065D416A-03E1-9FC4-3CE7-39A143D5158A}"/>
              </a:ext>
            </a:extLst>
          </p:cNvPr>
          <p:cNvSpPr/>
          <p:nvPr/>
        </p:nvSpPr>
        <p:spPr>
          <a:xfrm>
            <a:off x="3372465" y="1846421"/>
            <a:ext cx="2667000" cy="350520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33F96EF-C35A-26EB-50D9-B77883F602F6}"/>
              </a:ext>
            </a:extLst>
          </p:cNvPr>
          <p:cNvSpPr/>
          <p:nvPr/>
        </p:nvSpPr>
        <p:spPr>
          <a:xfrm>
            <a:off x="6100605" y="1846421"/>
            <a:ext cx="2667000" cy="350520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C079874-93CA-0B68-842F-2EF192DB9EF9}"/>
              </a:ext>
            </a:extLst>
          </p:cNvPr>
          <p:cNvSpPr/>
          <p:nvPr/>
        </p:nvSpPr>
        <p:spPr>
          <a:xfrm>
            <a:off x="8842980" y="1846421"/>
            <a:ext cx="2667000" cy="350520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4638149-41E8-4CA2-20B1-5B6B6A3B8217}"/>
              </a:ext>
            </a:extLst>
          </p:cNvPr>
          <p:cNvSpPr txBox="1"/>
          <p:nvPr/>
        </p:nvSpPr>
        <p:spPr>
          <a:xfrm>
            <a:off x="838200" y="2227421"/>
            <a:ext cx="2309445" cy="1384995"/>
          </a:xfrm>
          <a:prstGeom prst="rect">
            <a:avLst/>
          </a:prstGeom>
          <a:noFill/>
        </p:spPr>
        <p:txBody>
          <a:bodyPr wrap="square" rtlCol="0">
            <a:spAutoFit/>
          </a:bodyPr>
          <a:lstStyle/>
          <a:p>
            <a:pPr algn="l"/>
            <a:r>
              <a:rPr lang="en-US" sz="1200" b="1" dirty="0">
                <a:solidFill>
                  <a:schemeClr val="lt1"/>
                </a:solidFill>
                <a:latin typeface="Rockwell" panose="02060603020205020403" pitchFamily="18" charset="0"/>
              </a:rPr>
              <a:t>Dataset file: </a:t>
            </a:r>
            <a:r>
              <a:rPr lang="en-US" sz="1200" dirty="0">
                <a:solidFill>
                  <a:schemeClr val="lt1"/>
                </a:solidFill>
                <a:latin typeface="Rockwell" panose="02060603020205020403" pitchFamily="18" charset="0"/>
              </a:rPr>
              <a:t>modified_dataset.csv containing historical mobile financial transaction data with both legitimate and fraudulent records.</a:t>
            </a:r>
            <a:endParaRPr lang="en-IN" sz="1200" dirty="0">
              <a:latin typeface="Rockwell" panose="02060603020205020403" pitchFamily="18" charset="0"/>
            </a:endParaRPr>
          </a:p>
          <a:p>
            <a:endParaRPr lang="en-IN" sz="1200" dirty="0">
              <a:latin typeface="Rockwell" panose="02060603020205020403" pitchFamily="18" charset="0"/>
            </a:endParaRPr>
          </a:p>
        </p:txBody>
      </p:sp>
      <p:sp>
        <p:nvSpPr>
          <p:cNvPr id="10" name="TextBox 9">
            <a:extLst>
              <a:ext uri="{FF2B5EF4-FFF2-40B4-BE49-F238E27FC236}">
                <a16:creationId xmlns:a16="http://schemas.microsoft.com/office/drawing/2014/main" id="{33F7EFC2-FC06-73BC-272F-D5D11608AEEF}"/>
              </a:ext>
            </a:extLst>
          </p:cNvPr>
          <p:cNvSpPr txBox="1"/>
          <p:nvPr/>
        </p:nvSpPr>
        <p:spPr>
          <a:xfrm>
            <a:off x="838199" y="4400079"/>
            <a:ext cx="2309445" cy="523220"/>
          </a:xfrm>
          <a:prstGeom prst="rect">
            <a:avLst/>
          </a:prstGeom>
          <a:noFill/>
        </p:spPr>
        <p:txBody>
          <a:bodyPr wrap="square" rtlCol="0">
            <a:spAutoFit/>
          </a:bodyPr>
          <a:lstStyle/>
          <a:p>
            <a:r>
              <a:rPr lang="en-US" sz="1400" dirty="0">
                <a:solidFill>
                  <a:schemeClr val="bg1"/>
                </a:solidFill>
              </a:rPr>
              <a:t>File name and </a:t>
            </a:r>
            <a:r>
              <a:rPr lang="en-US" sz="1400" dirty="0">
                <a:solidFill>
                  <a:schemeClr val="bg1"/>
                </a:solidFill>
                <a:latin typeface="Rockwell" panose="02060603020205020403" pitchFamily="18" charset="0"/>
              </a:rPr>
              <a:t>content</a:t>
            </a:r>
            <a:r>
              <a:rPr lang="en-US" sz="1400" dirty="0">
                <a:solidFill>
                  <a:schemeClr val="bg1"/>
                </a:solidFill>
              </a:rPr>
              <a:t> scope preserved exactly.</a:t>
            </a:r>
          </a:p>
        </p:txBody>
      </p:sp>
      <p:sp>
        <p:nvSpPr>
          <p:cNvPr id="11" name="TextBox 10">
            <a:extLst>
              <a:ext uri="{FF2B5EF4-FFF2-40B4-BE49-F238E27FC236}">
                <a16:creationId xmlns:a16="http://schemas.microsoft.com/office/drawing/2014/main" id="{FCE9D7A3-0505-980C-B712-DFF0DEFC1EC1}"/>
              </a:ext>
            </a:extLst>
          </p:cNvPr>
          <p:cNvSpPr txBox="1"/>
          <p:nvPr/>
        </p:nvSpPr>
        <p:spPr>
          <a:xfrm>
            <a:off x="3566340" y="2206487"/>
            <a:ext cx="2309445" cy="1200329"/>
          </a:xfrm>
          <a:prstGeom prst="rect">
            <a:avLst/>
          </a:prstGeom>
          <a:noFill/>
        </p:spPr>
        <p:txBody>
          <a:bodyPr wrap="square" rtlCol="0">
            <a:spAutoFit/>
          </a:bodyPr>
          <a:lstStyle/>
          <a:p>
            <a:pPr algn="l"/>
            <a:r>
              <a:rPr lang="en-US" sz="1200" b="1" dirty="0">
                <a:solidFill>
                  <a:schemeClr val="bg1"/>
                </a:solidFill>
                <a:latin typeface="Rockwell" panose="02060603020205020403" pitchFamily="18" charset="0"/>
              </a:rPr>
              <a:t>Key transaction fields: </a:t>
            </a:r>
            <a:r>
              <a:rPr lang="en-US" sz="1200" dirty="0">
                <a:solidFill>
                  <a:schemeClr val="bg1"/>
                </a:solidFill>
                <a:latin typeface="Rockwell" panose="02060603020205020403" pitchFamily="18" charset="0"/>
              </a:rPr>
              <a:t>amount, transaction type, step-based timestamp, sender and receiver balances, old and new balance values</a:t>
            </a:r>
            <a:r>
              <a:rPr lang="en-US" sz="1200" dirty="0">
                <a:solidFill>
                  <a:schemeClr val="bg1"/>
                </a:solidFill>
              </a:rPr>
              <a:t>.</a:t>
            </a:r>
            <a:endParaRPr lang="en-IN" sz="1200" dirty="0">
              <a:solidFill>
                <a:schemeClr val="bg1"/>
              </a:solidFill>
            </a:endParaRPr>
          </a:p>
        </p:txBody>
      </p:sp>
      <p:sp>
        <p:nvSpPr>
          <p:cNvPr id="12" name="TextBox 11">
            <a:extLst>
              <a:ext uri="{FF2B5EF4-FFF2-40B4-BE49-F238E27FC236}">
                <a16:creationId xmlns:a16="http://schemas.microsoft.com/office/drawing/2014/main" id="{798C9F75-51B8-3DD9-B971-A328AB28F0E4}"/>
              </a:ext>
            </a:extLst>
          </p:cNvPr>
          <p:cNvSpPr txBox="1"/>
          <p:nvPr/>
        </p:nvSpPr>
        <p:spPr>
          <a:xfrm>
            <a:off x="3566339" y="4400079"/>
            <a:ext cx="2309445" cy="523220"/>
          </a:xfrm>
          <a:prstGeom prst="rect">
            <a:avLst/>
          </a:prstGeom>
          <a:noFill/>
        </p:spPr>
        <p:txBody>
          <a:bodyPr wrap="square" rtlCol="0">
            <a:spAutoFit/>
          </a:bodyPr>
          <a:lstStyle/>
          <a:p>
            <a:r>
              <a:rPr lang="en-US" sz="1400" dirty="0">
                <a:solidFill>
                  <a:schemeClr val="bg1"/>
                </a:solidFill>
                <a:latin typeface="Rockwell" panose="02060603020205020403" pitchFamily="18" charset="0"/>
              </a:rPr>
              <a:t>List of important features included for modeling.</a:t>
            </a:r>
          </a:p>
        </p:txBody>
      </p:sp>
      <p:sp>
        <p:nvSpPr>
          <p:cNvPr id="13" name="TextBox 12">
            <a:extLst>
              <a:ext uri="{FF2B5EF4-FFF2-40B4-BE49-F238E27FC236}">
                <a16:creationId xmlns:a16="http://schemas.microsoft.com/office/drawing/2014/main" id="{84F6A61F-D9C8-8D12-2D1E-5F8AA37118C0}"/>
              </a:ext>
            </a:extLst>
          </p:cNvPr>
          <p:cNvSpPr txBox="1"/>
          <p:nvPr/>
        </p:nvSpPr>
        <p:spPr>
          <a:xfrm>
            <a:off x="6301155" y="2185553"/>
            <a:ext cx="2309445" cy="830997"/>
          </a:xfrm>
          <a:prstGeom prst="rect">
            <a:avLst/>
          </a:prstGeom>
          <a:noFill/>
        </p:spPr>
        <p:txBody>
          <a:bodyPr wrap="square" rtlCol="0">
            <a:spAutoFit/>
          </a:bodyPr>
          <a:lstStyle/>
          <a:p>
            <a:pPr algn="l"/>
            <a:r>
              <a:rPr lang="en-IN" sz="1200" b="1" dirty="0">
                <a:solidFill>
                  <a:schemeClr val="bg1"/>
                </a:solidFill>
                <a:latin typeface="Rockwell" panose="02060603020205020403" pitchFamily="18" charset="0"/>
              </a:rPr>
              <a:t>Target variable: </a:t>
            </a:r>
          </a:p>
          <a:p>
            <a:pPr algn="l"/>
            <a:r>
              <a:rPr lang="en-IN" sz="1200" dirty="0" err="1">
                <a:solidFill>
                  <a:schemeClr val="bg1"/>
                </a:solidFill>
                <a:latin typeface="Rockwell" panose="02060603020205020403" pitchFamily="18" charset="0"/>
              </a:rPr>
              <a:t>isfraud</a:t>
            </a:r>
            <a:r>
              <a:rPr lang="en-IN" sz="1200" dirty="0">
                <a:solidFill>
                  <a:schemeClr val="bg1"/>
                </a:solidFill>
                <a:latin typeface="Rockwell" panose="02060603020205020403" pitchFamily="18" charset="0"/>
              </a:rPr>
              <a:t> (0 = Legitimate transaction, 1 = Fraudulent transaction).</a:t>
            </a:r>
          </a:p>
        </p:txBody>
      </p:sp>
      <p:sp>
        <p:nvSpPr>
          <p:cNvPr id="14" name="TextBox 13">
            <a:extLst>
              <a:ext uri="{FF2B5EF4-FFF2-40B4-BE49-F238E27FC236}">
                <a16:creationId xmlns:a16="http://schemas.microsoft.com/office/drawing/2014/main" id="{917A0767-1460-D6E5-F86F-10EB7E4D97F2}"/>
              </a:ext>
            </a:extLst>
          </p:cNvPr>
          <p:cNvSpPr txBox="1"/>
          <p:nvPr/>
        </p:nvSpPr>
        <p:spPr>
          <a:xfrm>
            <a:off x="6322925" y="4400079"/>
            <a:ext cx="2309445" cy="523220"/>
          </a:xfrm>
          <a:prstGeom prst="rect">
            <a:avLst/>
          </a:prstGeom>
          <a:noFill/>
        </p:spPr>
        <p:txBody>
          <a:bodyPr wrap="square" rtlCol="0">
            <a:spAutoFit/>
          </a:bodyPr>
          <a:lstStyle/>
          <a:p>
            <a:r>
              <a:rPr lang="en-US" sz="1400" dirty="0">
                <a:solidFill>
                  <a:schemeClr val="bg1"/>
                </a:solidFill>
                <a:latin typeface="Rockwell" panose="02060603020205020403" pitchFamily="18" charset="0"/>
              </a:rPr>
              <a:t>Binary label definition for supervised learning.</a:t>
            </a:r>
          </a:p>
        </p:txBody>
      </p:sp>
      <p:sp>
        <p:nvSpPr>
          <p:cNvPr id="15" name="TextBox 14">
            <a:extLst>
              <a:ext uri="{FF2B5EF4-FFF2-40B4-BE49-F238E27FC236}">
                <a16:creationId xmlns:a16="http://schemas.microsoft.com/office/drawing/2014/main" id="{D5B4A795-E75F-AEF1-92AD-FB1AFB699070}"/>
              </a:ext>
            </a:extLst>
          </p:cNvPr>
          <p:cNvSpPr txBox="1"/>
          <p:nvPr/>
        </p:nvSpPr>
        <p:spPr>
          <a:xfrm>
            <a:off x="8989926" y="2158757"/>
            <a:ext cx="2309445" cy="1200329"/>
          </a:xfrm>
          <a:prstGeom prst="rect">
            <a:avLst/>
          </a:prstGeom>
          <a:noFill/>
        </p:spPr>
        <p:txBody>
          <a:bodyPr wrap="square" rtlCol="0">
            <a:spAutoFit/>
          </a:bodyPr>
          <a:lstStyle/>
          <a:p>
            <a:pPr algn="l"/>
            <a:r>
              <a:rPr lang="en-US" sz="1200" b="1" dirty="0">
                <a:solidFill>
                  <a:schemeClr val="bg1"/>
                </a:solidFill>
                <a:latin typeface="Rockwell" panose="02060603020205020403" pitchFamily="18" charset="0"/>
              </a:rPr>
              <a:t>Dataset significance: </a:t>
            </a:r>
            <a:r>
              <a:rPr lang="en-US" sz="1200" dirty="0">
                <a:solidFill>
                  <a:schemeClr val="bg1"/>
                </a:solidFill>
                <a:latin typeface="Rockwell" panose="02060603020205020403" pitchFamily="18" charset="0"/>
              </a:rPr>
              <a:t>realistic representation enabling model training, robust evaluation, and business insights for fraud prevention.</a:t>
            </a:r>
            <a:endParaRPr lang="en-IN" sz="1200" dirty="0">
              <a:solidFill>
                <a:schemeClr val="bg1"/>
              </a:solidFill>
              <a:latin typeface="Rockwell" panose="02060603020205020403" pitchFamily="18" charset="0"/>
            </a:endParaRPr>
          </a:p>
        </p:txBody>
      </p:sp>
      <p:sp>
        <p:nvSpPr>
          <p:cNvPr id="16" name="TextBox 15">
            <a:extLst>
              <a:ext uri="{FF2B5EF4-FFF2-40B4-BE49-F238E27FC236}">
                <a16:creationId xmlns:a16="http://schemas.microsoft.com/office/drawing/2014/main" id="{E1425E4A-BB52-F806-6919-7902446FAF2B}"/>
              </a:ext>
            </a:extLst>
          </p:cNvPr>
          <p:cNvSpPr txBox="1"/>
          <p:nvPr/>
        </p:nvSpPr>
        <p:spPr>
          <a:xfrm>
            <a:off x="9007721" y="4292357"/>
            <a:ext cx="2309445" cy="738664"/>
          </a:xfrm>
          <a:prstGeom prst="rect">
            <a:avLst/>
          </a:prstGeom>
          <a:noFill/>
        </p:spPr>
        <p:txBody>
          <a:bodyPr wrap="square" rtlCol="0">
            <a:spAutoFit/>
          </a:bodyPr>
          <a:lstStyle/>
          <a:p>
            <a:r>
              <a:rPr lang="en-US" sz="1400" dirty="0">
                <a:solidFill>
                  <a:schemeClr val="bg1"/>
                </a:solidFill>
                <a:latin typeface="Rockwell" panose="02060603020205020403" pitchFamily="18" charset="0"/>
              </a:rPr>
              <a:t>Why the dataset matters for fraud detection efforts.</a:t>
            </a:r>
          </a:p>
        </p:txBody>
      </p:sp>
      <p:pic>
        <p:nvPicPr>
          <p:cNvPr id="2052" name="Picture 4">
            <a:extLst>
              <a:ext uri="{FF2B5EF4-FFF2-40B4-BE49-F238E27FC236}">
                <a16:creationId xmlns:a16="http://schemas.microsoft.com/office/drawing/2014/main" id="{865BC1F8-BA9E-0A48-9F90-5B54970CA7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0223" y="3492417"/>
            <a:ext cx="819200" cy="819200"/>
          </a:xfrm>
          <a:prstGeom prst="rect">
            <a:avLst/>
          </a:prstGeom>
          <a:noFill/>
          <a:effectLst>
            <a:glow rad="177800">
              <a:schemeClr val="tx2">
                <a:lumMod val="40000"/>
                <a:lumOff val="60000"/>
              </a:schemeClr>
            </a:glo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C8A044C-0B06-C31C-E616-50E4D81E98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0564" y="3487294"/>
            <a:ext cx="831859" cy="831859"/>
          </a:xfrm>
          <a:prstGeom prst="rect">
            <a:avLst/>
          </a:prstGeom>
          <a:noFill/>
          <a:effectLst>
            <a:glow rad="177800">
              <a:schemeClr val="tx2">
                <a:lumMod val="40000"/>
                <a:lumOff val="60000"/>
              </a:schemeClr>
            </a:glo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FDCA30C-FCEF-C364-7CBD-2DC809CB0A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2100" y="3471482"/>
            <a:ext cx="818363" cy="818363"/>
          </a:xfrm>
          <a:prstGeom prst="rect">
            <a:avLst/>
          </a:prstGeom>
          <a:noFill/>
          <a:effectLst>
            <a:glow rad="177800">
              <a:schemeClr val="tx2">
                <a:lumMod val="40000"/>
                <a:lumOff val="60000"/>
              </a:schemeClr>
            </a:glow>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B6287675-1CD9-9B6F-EFF7-89D307099F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09100" y="3396471"/>
            <a:ext cx="818363" cy="818363"/>
          </a:xfrm>
          <a:prstGeom prst="rect">
            <a:avLst/>
          </a:prstGeom>
          <a:noFill/>
          <a:effectLst>
            <a:glow rad="177800">
              <a:schemeClr val="tx2">
                <a:lumMod val="40000"/>
                <a:lumOff val="60000"/>
              </a:schemeClr>
            </a:glow>
          </a:effectLst>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67CFEA04-6A63-7AAA-1EA7-CD834E170248}"/>
              </a:ext>
            </a:extLst>
          </p:cNvPr>
          <p:cNvSpPr txBox="1"/>
          <p:nvPr/>
        </p:nvSpPr>
        <p:spPr>
          <a:xfrm>
            <a:off x="3650223" y="6629400"/>
            <a:ext cx="184731" cy="369332"/>
          </a:xfrm>
          <a:prstGeom prst="rect">
            <a:avLst/>
          </a:prstGeom>
          <a:noFill/>
        </p:spPr>
        <p:txBody>
          <a:bodyPr wrap="none" rtlCol="0">
            <a:spAutoFit/>
          </a:bodyPr>
          <a:lstStyle/>
          <a:p>
            <a:endParaRPr lang="en-IN" dirty="0"/>
          </a:p>
        </p:txBody>
      </p:sp>
      <p:sp>
        <p:nvSpPr>
          <p:cNvPr id="33" name="TextBox 32">
            <a:extLst>
              <a:ext uri="{FF2B5EF4-FFF2-40B4-BE49-F238E27FC236}">
                <a16:creationId xmlns:a16="http://schemas.microsoft.com/office/drawing/2014/main" id="{7645BBE0-6D20-2E12-7910-5940AD62EE5A}"/>
              </a:ext>
            </a:extLst>
          </p:cNvPr>
          <p:cNvSpPr txBox="1"/>
          <p:nvPr/>
        </p:nvSpPr>
        <p:spPr>
          <a:xfrm>
            <a:off x="838199" y="5727326"/>
            <a:ext cx="10134600" cy="646331"/>
          </a:xfrm>
          <a:prstGeom prst="rect">
            <a:avLst/>
          </a:prstGeom>
          <a:noFill/>
        </p:spPr>
        <p:txBody>
          <a:bodyPr wrap="square" rtlCol="0">
            <a:spAutoFit/>
          </a:bodyPr>
          <a:lstStyle/>
          <a:p>
            <a:pPr algn="just"/>
            <a:r>
              <a:rPr lang="en-US" dirty="0">
                <a:latin typeface="Rockwell" panose="02060603020205020403" pitchFamily="18" charset="0"/>
              </a:rPr>
              <a:t>This dataset enables machine learning models to learn transaction behavior and accurately distinguish fraudulent activities from legitimate mobile financial transactions.</a:t>
            </a:r>
            <a:endParaRPr lang="en-IN" dirty="0">
              <a:latin typeface="Rockwell" panose="02060603020205020403" pitchFamily="18" charset="0"/>
            </a:endParaRPr>
          </a:p>
        </p:txBody>
      </p:sp>
      <p:sp>
        <p:nvSpPr>
          <p:cNvPr id="18" name="Arrow: Left 17">
            <a:hlinkClick r:id="rId7" action="ppaction://hlinksldjump"/>
            <a:extLst>
              <a:ext uri="{FF2B5EF4-FFF2-40B4-BE49-F238E27FC236}">
                <a16:creationId xmlns:a16="http://schemas.microsoft.com/office/drawing/2014/main" id="{C08F64F4-9A53-62CD-4AF0-529E1B5AEAA0}"/>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0174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75258FE-CDAC-2AA3-7BF3-E3F0BC38D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37A305-C251-70A1-1C67-0EB5D547DAD5}"/>
              </a:ext>
            </a:extLst>
          </p:cNvPr>
          <p:cNvSpPr txBox="1"/>
          <p:nvPr/>
        </p:nvSpPr>
        <p:spPr>
          <a:xfrm>
            <a:off x="2590800" y="2459504"/>
            <a:ext cx="6800850" cy="193899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System Architecture</a:t>
            </a:r>
            <a:endParaRPr lang="en-IN" sz="6000" dirty="0">
              <a:solidFill>
                <a:schemeClr val="bg1"/>
              </a:solidFill>
              <a:latin typeface="Rockwell" panose="02060603020205020403" pitchFamily="18" charset="0"/>
            </a:endParaRPr>
          </a:p>
        </p:txBody>
      </p:sp>
      <p:pic>
        <p:nvPicPr>
          <p:cNvPr id="4" name="object 5">
            <a:extLst>
              <a:ext uri="{FF2B5EF4-FFF2-40B4-BE49-F238E27FC236}">
                <a16:creationId xmlns:a16="http://schemas.microsoft.com/office/drawing/2014/main" id="{8E7333D6-C4D2-DA97-78A1-634FA090C99B}"/>
              </a:ext>
            </a:extLst>
          </p:cNvPr>
          <p:cNvPicPr/>
          <p:nvPr/>
        </p:nvPicPr>
        <p:blipFill>
          <a:blip r:embed="rId3" cstate="print"/>
          <a:stretch>
            <a:fillRect/>
          </a:stretch>
        </p:blipFill>
        <p:spPr>
          <a:xfrm>
            <a:off x="9528318" y="6125075"/>
            <a:ext cx="1962150" cy="542925"/>
          </a:xfrm>
          <a:prstGeom prst="rect">
            <a:avLst/>
          </a:prstGeom>
        </p:spPr>
      </p:pic>
      <p:sp>
        <p:nvSpPr>
          <p:cNvPr id="2" name="Arrow: Left 1">
            <a:hlinkClick r:id="rId4" action="ppaction://hlinksldjump"/>
            <a:extLst>
              <a:ext uri="{FF2B5EF4-FFF2-40B4-BE49-F238E27FC236}">
                <a16:creationId xmlns:a16="http://schemas.microsoft.com/office/drawing/2014/main" id="{15CC22CC-0E68-C57D-DD89-E167BC8BABFF}"/>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2560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Arrow: Left 2">
            <a:hlinkClick r:id="rId3" action="ppaction://hlinksldjump"/>
            <a:extLst>
              <a:ext uri="{FF2B5EF4-FFF2-40B4-BE49-F238E27FC236}">
                <a16:creationId xmlns:a16="http://schemas.microsoft.com/office/drawing/2014/main" id="{4E0C12AF-8373-38BB-3AED-541FA61389C2}"/>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0768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9DD5B3F-DEBE-BD61-2710-65E1D721B172}"/>
              </a:ext>
            </a:extLst>
          </p:cNvPr>
          <p:cNvSpPr/>
          <p:nvPr/>
        </p:nvSpPr>
        <p:spPr>
          <a:xfrm>
            <a:off x="152400" y="114300"/>
            <a:ext cx="11887200" cy="6629400"/>
          </a:xfrm>
          <a:prstGeom prst="roundRect">
            <a:avLst/>
          </a:prstGeom>
          <a:solidFill>
            <a:schemeClr val="dk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3" name="TextBox 2">
            <a:extLst>
              <a:ext uri="{FF2B5EF4-FFF2-40B4-BE49-F238E27FC236}">
                <a16:creationId xmlns:a16="http://schemas.microsoft.com/office/drawing/2014/main" id="{706C562E-0694-BF55-F95C-91D8F40841D1}"/>
              </a:ext>
            </a:extLst>
          </p:cNvPr>
          <p:cNvSpPr txBox="1"/>
          <p:nvPr/>
        </p:nvSpPr>
        <p:spPr>
          <a:xfrm>
            <a:off x="0" y="381000"/>
            <a:ext cx="12192000" cy="523220"/>
          </a:xfrm>
          <a:prstGeom prst="rect">
            <a:avLst/>
          </a:prstGeom>
          <a:noFill/>
        </p:spPr>
        <p:txBody>
          <a:bodyPr wrap="square" rtlCol="0">
            <a:spAutoFit/>
          </a:bodyPr>
          <a:lstStyle/>
          <a:p>
            <a:pPr algn="ctr"/>
            <a:r>
              <a:rPr lang="en-IN" sz="2800" b="1" dirty="0">
                <a:solidFill>
                  <a:schemeClr val="bg1"/>
                </a:solidFill>
                <a:latin typeface="Rockwell" panose="02060603020205020403" pitchFamily="18" charset="0"/>
              </a:rPr>
              <a:t>End-to-End Fraud Detection Workflow</a:t>
            </a:r>
          </a:p>
        </p:txBody>
      </p:sp>
      <p:pic>
        <p:nvPicPr>
          <p:cNvPr id="4" name="object 5">
            <a:extLst>
              <a:ext uri="{FF2B5EF4-FFF2-40B4-BE49-F238E27FC236}">
                <a16:creationId xmlns:a16="http://schemas.microsoft.com/office/drawing/2014/main" id="{1932DD13-63F2-2CF5-5084-1EEF241ECEA7}"/>
              </a:ext>
            </a:extLst>
          </p:cNvPr>
          <p:cNvPicPr/>
          <p:nvPr/>
        </p:nvPicPr>
        <p:blipFill>
          <a:blip r:embed="rId4" cstate="print"/>
          <a:stretch>
            <a:fillRect/>
          </a:stretch>
        </p:blipFill>
        <p:spPr>
          <a:xfrm>
            <a:off x="9528318" y="6125075"/>
            <a:ext cx="1962150" cy="542925"/>
          </a:xfrm>
          <a:prstGeom prst="rect">
            <a:avLst/>
          </a:prstGeom>
        </p:spPr>
      </p:pic>
      <p:sp>
        <p:nvSpPr>
          <p:cNvPr id="5" name="TextBox 4">
            <a:extLst>
              <a:ext uri="{FF2B5EF4-FFF2-40B4-BE49-F238E27FC236}">
                <a16:creationId xmlns:a16="http://schemas.microsoft.com/office/drawing/2014/main" id="{71029991-2106-5681-1701-1C3FAD8F840F}"/>
              </a:ext>
            </a:extLst>
          </p:cNvPr>
          <p:cNvSpPr txBox="1"/>
          <p:nvPr/>
        </p:nvSpPr>
        <p:spPr>
          <a:xfrm>
            <a:off x="0" y="904220"/>
            <a:ext cx="12192000" cy="276999"/>
          </a:xfrm>
          <a:prstGeom prst="rect">
            <a:avLst/>
          </a:prstGeom>
          <a:noFill/>
        </p:spPr>
        <p:txBody>
          <a:bodyPr wrap="square" rtlCol="0">
            <a:spAutoFit/>
          </a:bodyPr>
          <a:lstStyle/>
          <a:p>
            <a:pPr algn="ctr"/>
            <a:r>
              <a:rPr lang="en-US" sz="1200" dirty="0">
                <a:solidFill>
                  <a:schemeClr val="bg1"/>
                </a:solidFill>
              </a:rPr>
              <a:t>From transaction ingestion to real-time decisions and dashboard insights</a:t>
            </a:r>
            <a:endParaRPr lang="en-IN" sz="1200" dirty="0">
              <a:solidFill>
                <a:schemeClr val="bg1"/>
              </a:solidFill>
            </a:endParaRPr>
          </a:p>
        </p:txBody>
      </p:sp>
      <p:sp>
        <p:nvSpPr>
          <p:cNvPr id="34" name="TextBox 33">
            <a:extLst>
              <a:ext uri="{FF2B5EF4-FFF2-40B4-BE49-F238E27FC236}">
                <a16:creationId xmlns:a16="http://schemas.microsoft.com/office/drawing/2014/main" id="{F3011DE8-4B0F-C955-A07D-2F75615A2C56}"/>
              </a:ext>
            </a:extLst>
          </p:cNvPr>
          <p:cNvSpPr txBox="1"/>
          <p:nvPr/>
        </p:nvSpPr>
        <p:spPr>
          <a:xfrm flipH="1">
            <a:off x="276316" y="3351213"/>
            <a:ext cx="2007965" cy="2554545"/>
          </a:xfrm>
          <a:prstGeom prst="rect">
            <a:avLst/>
          </a:prstGeom>
          <a:solidFill>
            <a:schemeClr val="dk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algn="ctr"/>
            <a:r>
              <a:rPr lang="en-IN" sz="1600" b="1" dirty="0">
                <a:solidFill>
                  <a:schemeClr val="bg1"/>
                </a:solidFill>
                <a:latin typeface="Rockwell" panose="02060603020205020403" pitchFamily="18" charset="0"/>
              </a:rPr>
              <a:t>Transaction Data Source</a:t>
            </a:r>
          </a:p>
          <a:p>
            <a:endParaRPr lang="en-IN" sz="1600" dirty="0">
              <a:solidFill>
                <a:schemeClr val="bg1"/>
              </a:solidFill>
              <a:latin typeface="Rockwell" panose="02060603020205020403" pitchFamily="18" charset="0"/>
            </a:endParaRPr>
          </a:p>
          <a:p>
            <a:pPr algn="ctr"/>
            <a:r>
              <a:rPr lang="en-US" sz="1600" dirty="0">
                <a:solidFill>
                  <a:schemeClr val="bg1"/>
                </a:solidFill>
                <a:latin typeface="Rockwell" panose="02060603020205020403" pitchFamily="18" charset="0"/>
              </a:rPr>
              <a:t>historical and real-time mobile financial transactions as primary input.</a:t>
            </a:r>
          </a:p>
          <a:p>
            <a:pPr algn="ctr"/>
            <a:endParaRPr lang="en-US" sz="1600" dirty="0">
              <a:solidFill>
                <a:schemeClr val="bg1"/>
              </a:solidFill>
              <a:latin typeface="Rockwell" panose="02060603020205020403" pitchFamily="18" charset="0"/>
            </a:endParaRPr>
          </a:p>
          <a:p>
            <a:pPr algn="ctr"/>
            <a:endParaRPr lang="en-US" sz="1600" dirty="0">
              <a:solidFill>
                <a:schemeClr val="bg1"/>
              </a:solidFill>
              <a:latin typeface="Rockwell" panose="02060603020205020403" pitchFamily="18" charset="0"/>
            </a:endParaRPr>
          </a:p>
        </p:txBody>
      </p:sp>
      <p:sp>
        <p:nvSpPr>
          <p:cNvPr id="35" name="TextBox 34">
            <a:extLst>
              <a:ext uri="{FF2B5EF4-FFF2-40B4-BE49-F238E27FC236}">
                <a16:creationId xmlns:a16="http://schemas.microsoft.com/office/drawing/2014/main" id="{89E97954-F751-B561-7074-CCB2FD9D7536}"/>
              </a:ext>
            </a:extLst>
          </p:cNvPr>
          <p:cNvSpPr txBox="1"/>
          <p:nvPr/>
        </p:nvSpPr>
        <p:spPr>
          <a:xfrm flipH="1">
            <a:off x="2383494" y="3344759"/>
            <a:ext cx="2393479" cy="255454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algn="ctr"/>
            <a:r>
              <a:rPr lang="en-US" sz="1600" b="1" dirty="0">
                <a:solidFill>
                  <a:schemeClr val="bg1"/>
                </a:solidFill>
                <a:latin typeface="Rockwell" panose="02060603020205020403" pitchFamily="18" charset="0"/>
              </a:rPr>
              <a:t>Data Preprocessing and Feature Engineering</a:t>
            </a:r>
          </a:p>
          <a:p>
            <a:pPr algn="ctr"/>
            <a:endParaRPr lang="en-US" sz="1600" dirty="0">
              <a:solidFill>
                <a:schemeClr val="bg1"/>
              </a:solidFill>
              <a:latin typeface="Rockwell" panose="02060603020205020403" pitchFamily="18" charset="0"/>
            </a:endParaRPr>
          </a:p>
          <a:p>
            <a:pPr algn="ctr"/>
            <a:r>
              <a:rPr lang="en-US" sz="1600" dirty="0">
                <a:solidFill>
                  <a:schemeClr val="bg1"/>
                </a:solidFill>
                <a:latin typeface="Rockwell" panose="02060603020205020403" pitchFamily="18" charset="0"/>
              </a:rPr>
              <a:t>cleansing, encoding, scaling, and deriving balance-based features to capture transaction behavior.</a:t>
            </a:r>
          </a:p>
          <a:p>
            <a:pPr algn="ctr"/>
            <a:endParaRPr lang="en-IN" sz="1600" dirty="0">
              <a:solidFill>
                <a:schemeClr val="bg1"/>
              </a:solidFill>
              <a:latin typeface="Rockwell" panose="02060603020205020403" pitchFamily="18" charset="0"/>
            </a:endParaRPr>
          </a:p>
        </p:txBody>
      </p:sp>
      <p:sp>
        <p:nvSpPr>
          <p:cNvPr id="36" name="TextBox 35">
            <a:extLst>
              <a:ext uri="{FF2B5EF4-FFF2-40B4-BE49-F238E27FC236}">
                <a16:creationId xmlns:a16="http://schemas.microsoft.com/office/drawing/2014/main" id="{144D8CB4-53B9-0DBC-ED8E-B6E032E3E3D6}"/>
              </a:ext>
            </a:extLst>
          </p:cNvPr>
          <p:cNvSpPr txBox="1"/>
          <p:nvPr/>
        </p:nvSpPr>
        <p:spPr>
          <a:xfrm>
            <a:off x="4921999" y="3320435"/>
            <a:ext cx="2141589" cy="258532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algn="ctr"/>
            <a:r>
              <a:rPr lang="en-IN" sz="1600" b="1" dirty="0">
                <a:solidFill>
                  <a:schemeClr val="bg1"/>
                </a:solidFill>
                <a:latin typeface="Rockwell" panose="02060603020205020403" pitchFamily="18" charset="0"/>
              </a:rPr>
              <a:t>Machine Learning Models</a:t>
            </a:r>
          </a:p>
          <a:p>
            <a:pPr algn="ctr"/>
            <a:endParaRPr lang="en-IN" sz="1600" dirty="0">
              <a:solidFill>
                <a:schemeClr val="bg1"/>
              </a:solidFill>
              <a:latin typeface="Rockwell" panose="02060603020205020403" pitchFamily="18" charset="0"/>
            </a:endParaRPr>
          </a:p>
          <a:p>
            <a:pPr algn="ctr"/>
            <a:r>
              <a:rPr lang="en-US" sz="1600" dirty="0">
                <a:solidFill>
                  <a:schemeClr val="bg1"/>
                </a:solidFill>
                <a:latin typeface="Rockwell" panose="02060603020205020403" pitchFamily="18" charset="0"/>
              </a:rPr>
              <a:t>trained models such as Logistic Regression, Random Forest, and Gradient Boosting to predict fraud probability.</a:t>
            </a:r>
          </a:p>
          <a:p>
            <a:pPr algn="ctr"/>
            <a:endParaRPr lang="en-IN" sz="1600" dirty="0">
              <a:solidFill>
                <a:schemeClr val="bg1"/>
              </a:solidFill>
              <a:latin typeface="Rockwell" panose="02060603020205020403" pitchFamily="18" charset="0"/>
            </a:endParaRPr>
          </a:p>
        </p:txBody>
      </p:sp>
      <p:sp>
        <p:nvSpPr>
          <p:cNvPr id="37" name="TextBox 36">
            <a:extLst>
              <a:ext uri="{FF2B5EF4-FFF2-40B4-BE49-F238E27FC236}">
                <a16:creationId xmlns:a16="http://schemas.microsoft.com/office/drawing/2014/main" id="{33233AA6-0066-4EDC-C534-5BAEF68D2442}"/>
              </a:ext>
            </a:extLst>
          </p:cNvPr>
          <p:cNvSpPr txBox="1"/>
          <p:nvPr/>
        </p:nvSpPr>
        <p:spPr>
          <a:xfrm>
            <a:off x="7162800" y="3308808"/>
            <a:ext cx="2141589" cy="255454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algn="ctr"/>
            <a:r>
              <a:rPr lang="en-IN" sz="1600" b="1" dirty="0">
                <a:solidFill>
                  <a:schemeClr val="bg1"/>
                </a:solidFill>
                <a:latin typeface="Rockwell" panose="02060603020205020403" pitchFamily="18" charset="0"/>
              </a:rPr>
              <a:t>Real-Time Inference Layer</a:t>
            </a:r>
          </a:p>
          <a:p>
            <a:pPr algn="ctr"/>
            <a:endParaRPr lang="en-IN" sz="1600" dirty="0">
              <a:solidFill>
                <a:schemeClr val="bg1"/>
              </a:solidFill>
              <a:latin typeface="Rockwell" panose="02060603020205020403" pitchFamily="18" charset="0"/>
            </a:endParaRPr>
          </a:p>
          <a:p>
            <a:pPr algn="ctr"/>
            <a:r>
              <a:rPr lang="en-US" sz="1600" dirty="0">
                <a:solidFill>
                  <a:schemeClr val="bg1"/>
                </a:solidFill>
                <a:latin typeface="Rockwell" panose="02060603020205020403" pitchFamily="18" charset="0"/>
              </a:rPr>
              <a:t>saved model artifacts, encoders, scalers, and a prediction engine for live transaction scoring.</a:t>
            </a:r>
          </a:p>
          <a:p>
            <a:pPr algn="ctr"/>
            <a:endParaRPr lang="en-US" sz="1600" dirty="0">
              <a:solidFill>
                <a:schemeClr val="bg1"/>
              </a:solidFill>
              <a:latin typeface="Rockwell" panose="02060603020205020403" pitchFamily="18" charset="0"/>
            </a:endParaRPr>
          </a:p>
        </p:txBody>
      </p:sp>
      <p:sp>
        <p:nvSpPr>
          <p:cNvPr id="38" name="TextBox 37">
            <a:extLst>
              <a:ext uri="{FF2B5EF4-FFF2-40B4-BE49-F238E27FC236}">
                <a16:creationId xmlns:a16="http://schemas.microsoft.com/office/drawing/2014/main" id="{DA86E7A4-270C-4681-44C4-2FF3C1D3B2D4}"/>
              </a:ext>
            </a:extLst>
          </p:cNvPr>
          <p:cNvSpPr txBox="1"/>
          <p:nvPr/>
        </p:nvSpPr>
        <p:spPr>
          <a:xfrm>
            <a:off x="9451873" y="3308809"/>
            <a:ext cx="2395384" cy="258532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algn="ctr"/>
            <a:r>
              <a:rPr lang="en-IN" sz="1600" b="1" dirty="0">
                <a:solidFill>
                  <a:schemeClr val="bg1"/>
                </a:solidFill>
                <a:latin typeface="Rockwell" panose="02060603020205020403" pitchFamily="18" charset="0"/>
              </a:rPr>
              <a:t>Output and Decision Layer</a:t>
            </a:r>
          </a:p>
          <a:p>
            <a:pPr algn="ctr"/>
            <a:endParaRPr lang="en-IN" sz="1600" dirty="0">
              <a:solidFill>
                <a:schemeClr val="bg1"/>
              </a:solidFill>
              <a:latin typeface="Rockwell" panose="02060603020205020403" pitchFamily="18" charset="0"/>
            </a:endParaRPr>
          </a:p>
          <a:p>
            <a:pPr algn="ctr"/>
            <a:r>
              <a:rPr lang="en-US" sz="1600" dirty="0">
                <a:solidFill>
                  <a:schemeClr val="bg1"/>
                </a:solidFill>
                <a:latin typeface="Rockwell" panose="02060603020205020403" pitchFamily="18" charset="0"/>
              </a:rPr>
              <a:t>fraud classification, risk-based actions (block, monitor, approve), and business insights via dashboards.</a:t>
            </a:r>
          </a:p>
          <a:p>
            <a:pPr algn="ctr"/>
            <a:endParaRPr lang="en-IN" sz="1600" dirty="0">
              <a:solidFill>
                <a:schemeClr val="bg1"/>
              </a:solidFill>
              <a:latin typeface="Rockwell" panose="02060603020205020403" pitchFamily="18" charset="0"/>
            </a:endParaRPr>
          </a:p>
        </p:txBody>
      </p:sp>
      <p:sp>
        <p:nvSpPr>
          <p:cNvPr id="40" name="Rectangle: Diagonal Corners Snipped 39">
            <a:extLst>
              <a:ext uri="{FF2B5EF4-FFF2-40B4-BE49-F238E27FC236}">
                <a16:creationId xmlns:a16="http://schemas.microsoft.com/office/drawing/2014/main" id="{1B84F3F9-601B-23C6-E250-1D3A08493084}"/>
              </a:ext>
            </a:extLst>
          </p:cNvPr>
          <p:cNvSpPr/>
          <p:nvPr/>
        </p:nvSpPr>
        <p:spPr>
          <a:xfrm rot="2855471">
            <a:off x="5638773" y="1570859"/>
            <a:ext cx="993673" cy="1066800"/>
          </a:xfrm>
          <a:prstGeom prst="snip2DiagRect">
            <a:avLst/>
          </a:prstGeom>
          <a:solidFill>
            <a:schemeClr val="tx1">
              <a:lumMod val="85000"/>
              <a:lumOff val="15000"/>
            </a:schemeClr>
          </a:solidFill>
          <a:ln>
            <a:gradFill flip="none" rotWithShape="1">
              <a:gsLst>
                <a:gs pos="0">
                  <a:schemeClr val="tx2">
                    <a:lumMod val="40000"/>
                    <a:lumOff val="60000"/>
                  </a:schemeClr>
                </a:gs>
                <a:gs pos="10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Chevron 40">
            <a:extLst>
              <a:ext uri="{FF2B5EF4-FFF2-40B4-BE49-F238E27FC236}">
                <a16:creationId xmlns:a16="http://schemas.microsoft.com/office/drawing/2014/main" id="{404787BF-9CF7-9F47-995E-ED7F0A88B312}"/>
              </a:ext>
            </a:extLst>
          </p:cNvPr>
          <p:cNvSpPr/>
          <p:nvPr/>
        </p:nvSpPr>
        <p:spPr>
          <a:xfrm>
            <a:off x="6864521" y="1589734"/>
            <a:ext cx="1113467" cy="990600"/>
          </a:xfrm>
          <a:prstGeom prst="chevron">
            <a:avLst/>
          </a:prstGeom>
          <a:solidFill>
            <a:schemeClr val="tx1">
              <a:lumMod val="85000"/>
              <a:lumOff val="15000"/>
            </a:schemeClr>
          </a:solidFill>
          <a:ln>
            <a:gradFill flip="none" rotWithShape="1">
              <a:gsLst>
                <a:gs pos="0">
                  <a:schemeClr val="tx2">
                    <a:lumMod val="40000"/>
                    <a:lumOff val="60000"/>
                  </a:schemeClr>
                </a:gs>
                <a:gs pos="10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Arrow: Chevron 41">
            <a:extLst>
              <a:ext uri="{FF2B5EF4-FFF2-40B4-BE49-F238E27FC236}">
                <a16:creationId xmlns:a16="http://schemas.microsoft.com/office/drawing/2014/main" id="{44F5B6B3-9D3A-7210-B8DF-AFF5A1E43C74}"/>
              </a:ext>
            </a:extLst>
          </p:cNvPr>
          <p:cNvSpPr/>
          <p:nvPr/>
        </p:nvSpPr>
        <p:spPr>
          <a:xfrm>
            <a:off x="7977989" y="1690419"/>
            <a:ext cx="1030456" cy="810161"/>
          </a:xfrm>
          <a:prstGeom prst="chevron">
            <a:avLst>
              <a:gd name="adj" fmla="val 50000"/>
            </a:avLst>
          </a:prstGeom>
          <a:solidFill>
            <a:schemeClr val="tx1">
              <a:lumMod val="85000"/>
              <a:lumOff val="15000"/>
            </a:schemeClr>
          </a:solidFill>
          <a:ln>
            <a:gradFill flip="none" rotWithShape="1">
              <a:gsLst>
                <a:gs pos="0">
                  <a:schemeClr val="tx2">
                    <a:lumMod val="40000"/>
                    <a:lumOff val="60000"/>
                  </a:schemeClr>
                </a:gs>
                <a:gs pos="10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Arrow: Chevron 42">
            <a:extLst>
              <a:ext uri="{FF2B5EF4-FFF2-40B4-BE49-F238E27FC236}">
                <a16:creationId xmlns:a16="http://schemas.microsoft.com/office/drawing/2014/main" id="{CB53A457-0A13-53E6-3AD0-073A18628EA9}"/>
              </a:ext>
            </a:extLst>
          </p:cNvPr>
          <p:cNvSpPr/>
          <p:nvPr/>
        </p:nvSpPr>
        <p:spPr>
          <a:xfrm flipH="1">
            <a:off x="3071077" y="1660861"/>
            <a:ext cx="1049077" cy="810161"/>
          </a:xfrm>
          <a:prstGeom prst="chevron">
            <a:avLst/>
          </a:prstGeom>
          <a:solidFill>
            <a:schemeClr val="tx1">
              <a:lumMod val="85000"/>
              <a:lumOff val="15000"/>
            </a:schemeClr>
          </a:solidFill>
          <a:ln>
            <a:gradFill flip="none" rotWithShape="1">
              <a:gsLst>
                <a:gs pos="0">
                  <a:schemeClr val="tx2">
                    <a:lumMod val="40000"/>
                    <a:lumOff val="60000"/>
                  </a:schemeClr>
                </a:gs>
                <a:gs pos="10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Arrow: Chevron 43">
            <a:extLst>
              <a:ext uri="{FF2B5EF4-FFF2-40B4-BE49-F238E27FC236}">
                <a16:creationId xmlns:a16="http://schemas.microsoft.com/office/drawing/2014/main" id="{CC207E7B-1AF9-6303-F020-12728E26333B}"/>
              </a:ext>
            </a:extLst>
          </p:cNvPr>
          <p:cNvSpPr/>
          <p:nvPr/>
        </p:nvSpPr>
        <p:spPr>
          <a:xfrm flipH="1">
            <a:off x="4238887" y="1589734"/>
            <a:ext cx="1167810" cy="990600"/>
          </a:xfrm>
          <a:prstGeom prst="chevron">
            <a:avLst/>
          </a:prstGeom>
          <a:solidFill>
            <a:schemeClr val="tx1">
              <a:lumMod val="85000"/>
              <a:lumOff val="15000"/>
            </a:schemeClr>
          </a:solidFill>
          <a:ln>
            <a:gradFill flip="none" rotWithShape="1">
              <a:gsLst>
                <a:gs pos="0">
                  <a:schemeClr val="tx2">
                    <a:lumMod val="40000"/>
                    <a:lumOff val="60000"/>
                  </a:schemeClr>
                </a:gs>
                <a:gs pos="10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50" name="Connector: Elbow 49">
            <a:extLst>
              <a:ext uri="{FF2B5EF4-FFF2-40B4-BE49-F238E27FC236}">
                <a16:creationId xmlns:a16="http://schemas.microsoft.com/office/drawing/2014/main" id="{A9D7C736-4967-118C-32E0-C2611B2BCDF0}"/>
              </a:ext>
            </a:extLst>
          </p:cNvPr>
          <p:cNvCxnSpPr/>
          <p:nvPr/>
        </p:nvCxnSpPr>
        <p:spPr>
          <a:xfrm rot="16200000" flipH="1">
            <a:off x="7467332" y="2632232"/>
            <a:ext cx="577645" cy="544923"/>
          </a:xfrm>
          <a:prstGeom prst="bentConnector3">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6D8C345-636A-BCAF-1158-ED38026A4EB5}"/>
              </a:ext>
            </a:extLst>
          </p:cNvPr>
          <p:cNvCxnSpPr>
            <a:cxnSpLocks/>
          </p:cNvCxnSpPr>
          <p:nvPr/>
        </p:nvCxnSpPr>
        <p:spPr>
          <a:xfrm rot="16200000" flipH="1">
            <a:off x="8934415" y="2182651"/>
            <a:ext cx="1066162" cy="918102"/>
          </a:xfrm>
          <a:prstGeom prst="bentConnector3">
            <a:avLst>
              <a:gd name="adj1" fmla="val 50000"/>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3EFE45B-8B61-F5D9-4F01-091A08903A67}"/>
              </a:ext>
            </a:extLst>
          </p:cNvPr>
          <p:cNvCxnSpPr>
            <a:cxnSpLocks/>
          </p:cNvCxnSpPr>
          <p:nvPr/>
        </p:nvCxnSpPr>
        <p:spPr>
          <a:xfrm rot="5400000">
            <a:off x="1959563" y="2140766"/>
            <a:ext cx="1148076" cy="998427"/>
          </a:xfrm>
          <a:prstGeom prst="bentConnector3">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B84608FD-31B4-F02C-AC94-492FA7B6D819}"/>
              </a:ext>
            </a:extLst>
          </p:cNvPr>
          <p:cNvCxnSpPr>
            <a:cxnSpLocks/>
          </p:cNvCxnSpPr>
          <p:nvPr/>
        </p:nvCxnSpPr>
        <p:spPr>
          <a:xfrm rot="5400000">
            <a:off x="4077307" y="2589514"/>
            <a:ext cx="652778" cy="634415"/>
          </a:xfrm>
          <a:prstGeom prst="bentConnector3">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2953A96-5A44-0B5C-0644-7CB4CFD93BC4}"/>
              </a:ext>
            </a:extLst>
          </p:cNvPr>
          <p:cNvCxnSpPr/>
          <p:nvPr/>
        </p:nvCxnSpPr>
        <p:spPr>
          <a:xfrm>
            <a:off x="6096000" y="2870426"/>
            <a:ext cx="0" cy="362684"/>
          </a:xfrm>
          <a:prstGeom prst="straightConnector1">
            <a:avLst/>
          </a:prstGeom>
          <a:ln w="25400">
            <a:gradFill>
              <a:gsLst>
                <a:gs pos="0">
                  <a:schemeClr val="accent1">
                    <a:lumMod val="7000"/>
                    <a:lumOff val="9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7" name="Arrow: Left 6">
            <a:hlinkClick r:id="rId5" action="ppaction://hlinksldjump"/>
            <a:extLst>
              <a:ext uri="{FF2B5EF4-FFF2-40B4-BE49-F238E27FC236}">
                <a16:creationId xmlns:a16="http://schemas.microsoft.com/office/drawing/2014/main" id="{992DFA8A-9536-37F7-B261-4BA4AC0EC6FC}"/>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46442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578DB76-6D55-75EB-DE14-4CC89F78CA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E12AACB-7BA1-3988-5E51-F3909A5C73BC}"/>
              </a:ext>
            </a:extLst>
          </p:cNvPr>
          <p:cNvSpPr txBox="1"/>
          <p:nvPr/>
        </p:nvSpPr>
        <p:spPr>
          <a:xfrm>
            <a:off x="2286000" y="1997839"/>
            <a:ext cx="7620000" cy="286232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Data Preprocessing &amp; Feature Engineering</a:t>
            </a:r>
            <a:endParaRPr lang="en-IN" sz="6000" dirty="0">
              <a:solidFill>
                <a:schemeClr val="bg1"/>
              </a:solidFill>
              <a:latin typeface="Rockwell" panose="02060603020205020403" pitchFamily="18" charset="0"/>
            </a:endParaRPr>
          </a:p>
        </p:txBody>
      </p:sp>
      <p:pic>
        <p:nvPicPr>
          <p:cNvPr id="4" name="object 5">
            <a:extLst>
              <a:ext uri="{FF2B5EF4-FFF2-40B4-BE49-F238E27FC236}">
                <a16:creationId xmlns:a16="http://schemas.microsoft.com/office/drawing/2014/main" id="{748CCF6B-014F-2CFC-C2B9-1CBA2F940A69}"/>
              </a:ext>
            </a:extLst>
          </p:cNvPr>
          <p:cNvPicPr/>
          <p:nvPr/>
        </p:nvPicPr>
        <p:blipFill>
          <a:blip r:embed="rId3" cstate="print"/>
          <a:stretch>
            <a:fillRect/>
          </a:stretch>
        </p:blipFill>
        <p:spPr>
          <a:xfrm>
            <a:off x="9528318" y="6125075"/>
            <a:ext cx="1962150" cy="542925"/>
          </a:xfrm>
          <a:prstGeom prst="rect">
            <a:avLst/>
          </a:prstGeom>
        </p:spPr>
      </p:pic>
      <p:sp>
        <p:nvSpPr>
          <p:cNvPr id="2" name="Arrow: Left 1">
            <a:hlinkClick r:id="rId4" action="ppaction://hlinksldjump"/>
            <a:extLst>
              <a:ext uri="{FF2B5EF4-FFF2-40B4-BE49-F238E27FC236}">
                <a16:creationId xmlns:a16="http://schemas.microsoft.com/office/drawing/2014/main" id="{C678CCA8-A264-26E3-1582-17DBC75E5D8C}"/>
              </a:ext>
            </a:extLst>
          </p:cNvPr>
          <p:cNvSpPr/>
          <p:nvPr/>
        </p:nvSpPr>
        <p:spPr>
          <a:xfrm>
            <a:off x="152400" y="6053320"/>
            <a:ext cx="762000" cy="60960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8968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891C2D-35D4-8688-2A0A-8D24541B5E78}"/>
              </a:ext>
            </a:extLst>
          </p:cNvPr>
          <p:cNvSpPr txBox="1"/>
          <p:nvPr/>
        </p:nvSpPr>
        <p:spPr>
          <a:xfrm>
            <a:off x="0" y="152400"/>
            <a:ext cx="12192000" cy="584775"/>
          </a:xfrm>
          <a:prstGeom prst="rect">
            <a:avLst/>
          </a:prstGeom>
          <a:noFill/>
        </p:spPr>
        <p:txBody>
          <a:bodyPr wrap="square" rtlCol="0">
            <a:spAutoFit/>
          </a:bodyPr>
          <a:lstStyle/>
          <a:p>
            <a:pPr algn="ctr"/>
            <a:r>
              <a:rPr lang="en-IN" sz="3200" b="1" dirty="0">
                <a:latin typeface="Rockwell" panose="02060603020205020403" pitchFamily="18" charset="0"/>
              </a:rPr>
              <a:t>Prepare Data for Reliable </a:t>
            </a:r>
            <a:r>
              <a:rPr lang="en-IN" sz="3200" b="1" dirty="0" err="1">
                <a:latin typeface="Rockwell" panose="02060603020205020403" pitchFamily="18" charset="0"/>
              </a:rPr>
              <a:t>Modeling</a:t>
            </a:r>
            <a:endParaRPr lang="en-IN" sz="3200" b="1" dirty="0">
              <a:latin typeface="Rockwell" panose="02060603020205020403" pitchFamily="18" charset="0"/>
            </a:endParaRPr>
          </a:p>
        </p:txBody>
      </p:sp>
      <p:sp>
        <p:nvSpPr>
          <p:cNvPr id="3" name="TextBox 2">
            <a:extLst>
              <a:ext uri="{FF2B5EF4-FFF2-40B4-BE49-F238E27FC236}">
                <a16:creationId xmlns:a16="http://schemas.microsoft.com/office/drawing/2014/main" id="{65E5FEEA-23BE-A4DB-75ED-14B111F88AAA}"/>
              </a:ext>
            </a:extLst>
          </p:cNvPr>
          <p:cNvSpPr txBox="1"/>
          <p:nvPr/>
        </p:nvSpPr>
        <p:spPr>
          <a:xfrm>
            <a:off x="0" y="737175"/>
            <a:ext cx="12192000" cy="307777"/>
          </a:xfrm>
          <a:prstGeom prst="rect">
            <a:avLst/>
          </a:prstGeom>
          <a:noFill/>
        </p:spPr>
        <p:txBody>
          <a:bodyPr wrap="square" rtlCol="0">
            <a:spAutoFit/>
          </a:bodyPr>
          <a:lstStyle/>
          <a:p>
            <a:pPr algn="ctr"/>
            <a:r>
              <a:rPr lang="en-US" sz="1400" dirty="0">
                <a:latin typeface="Rockwell" panose="02060603020205020403" pitchFamily="18" charset="0"/>
              </a:rPr>
              <a:t>Key preprocessing and feature-engineering steps to improve model performance</a:t>
            </a:r>
            <a:endParaRPr lang="en-IN" sz="1400" dirty="0">
              <a:latin typeface="Rockwell" panose="02060603020205020403" pitchFamily="18" charset="0"/>
            </a:endParaRPr>
          </a:p>
        </p:txBody>
      </p:sp>
      <p:sp>
        <p:nvSpPr>
          <p:cNvPr id="4" name="Rectangle 3">
            <a:extLst>
              <a:ext uri="{FF2B5EF4-FFF2-40B4-BE49-F238E27FC236}">
                <a16:creationId xmlns:a16="http://schemas.microsoft.com/office/drawing/2014/main" id="{84D30851-B9B5-B6D5-F8CC-23DE9AE4890F}"/>
              </a:ext>
            </a:extLst>
          </p:cNvPr>
          <p:cNvSpPr/>
          <p:nvPr/>
        </p:nvSpPr>
        <p:spPr>
          <a:xfrm>
            <a:off x="342900" y="1143000"/>
            <a:ext cx="11506200" cy="4876800"/>
          </a:xfrm>
          <a:prstGeom prst="rect">
            <a:avLst/>
          </a:prstGeom>
          <a:solidFill>
            <a:schemeClr val="tx1">
              <a:lumMod val="50000"/>
              <a:lumOff val="50000"/>
              <a:alpha val="60000"/>
            </a:schemeClr>
          </a:solidFill>
          <a:effectLst>
            <a:glow rad="127000">
              <a:schemeClr val="tx1">
                <a:lumMod val="50000"/>
                <a:lumOff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D45FBAD-CF36-66C3-EC4C-ABA6DC50FB69}"/>
              </a:ext>
            </a:extLst>
          </p:cNvPr>
          <p:cNvSpPr/>
          <p:nvPr/>
        </p:nvSpPr>
        <p:spPr>
          <a:xfrm>
            <a:off x="647700" y="1321950"/>
            <a:ext cx="2667000" cy="4545450"/>
          </a:xfrm>
          <a:prstGeom prst="rect">
            <a:avLst/>
          </a:prstGeom>
          <a:solidFill>
            <a:schemeClr val="bg1">
              <a:lumMod val="95000"/>
            </a:schemeClr>
          </a:solidFill>
          <a:ln>
            <a:gradFill flip="none" rotWithShape="1">
              <a:gsLst>
                <a:gs pos="0">
                  <a:schemeClr val="accent1">
                    <a:lumMod val="9000"/>
                    <a:lumOff val="9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IN" dirty="0"/>
          </a:p>
        </p:txBody>
      </p:sp>
      <p:sp>
        <p:nvSpPr>
          <p:cNvPr id="6" name="Rectangle 5">
            <a:extLst>
              <a:ext uri="{FF2B5EF4-FFF2-40B4-BE49-F238E27FC236}">
                <a16:creationId xmlns:a16="http://schemas.microsoft.com/office/drawing/2014/main" id="{0F39462C-AF6B-56ED-292B-CFB61E7ED5C4}"/>
              </a:ext>
            </a:extLst>
          </p:cNvPr>
          <p:cNvSpPr/>
          <p:nvPr/>
        </p:nvSpPr>
        <p:spPr>
          <a:xfrm>
            <a:off x="3410565" y="1321950"/>
            <a:ext cx="2667000" cy="4545450"/>
          </a:xfrm>
          <a:prstGeom prst="rect">
            <a:avLst/>
          </a:prstGeom>
          <a:solidFill>
            <a:schemeClr val="bg1">
              <a:lumMod val="9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F0BC568-48FC-EACE-9EBA-9F39904693AF}"/>
              </a:ext>
            </a:extLst>
          </p:cNvPr>
          <p:cNvSpPr/>
          <p:nvPr/>
        </p:nvSpPr>
        <p:spPr>
          <a:xfrm>
            <a:off x="6138705" y="1321950"/>
            <a:ext cx="2667000" cy="4545450"/>
          </a:xfrm>
          <a:prstGeom prst="rect">
            <a:avLst/>
          </a:prstGeom>
          <a:solidFill>
            <a:schemeClr val="bg1">
              <a:lumMod val="9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262CE0B-618F-9FDA-05E2-179F209602ED}"/>
              </a:ext>
            </a:extLst>
          </p:cNvPr>
          <p:cNvSpPr/>
          <p:nvPr/>
        </p:nvSpPr>
        <p:spPr>
          <a:xfrm>
            <a:off x="8881080" y="1321950"/>
            <a:ext cx="2667000" cy="4545450"/>
          </a:xfrm>
          <a:prstGeom prst="rect">
            <a:avLst/>
          </a:prstGeom>
          <a:solidFill>
            <a:schemeClr val="bg1">
              <a:lumMod val="9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B89B7ED-3153-6175-D93F-8903F4304050}"/>
              </a:ext>
            </a:extLst>
          </p:cNvPr>
          <p:cNvSpPr txBox="1"/>
          <p:nvPr/>
        </p:nvSpPr>
        <p:spPr>
          <a:xfrm>
            <a:off x="643920" y="3914002"/>
            <a:ext cx="2667001" cy="2108269"/>
          </a:xfrm>
          <a:prstGeom prst="rect">
            <a:avLst/>
          </a:prstGeom>
          <a:noFill/>
        </p:spPr>
        <p:txBody>
          <a:bodyPr wrap="square" rtlCol="0">
            <a:spAutoFit/>
          </a:bodyPr>
          <a:lstStyle/>
          <a:p>
            <a:pPr algn="ctr"/>
            <a:r>
              <a:rPr lang="en-US" sz="1600" b="1" dirty="0">
                <a:latin typeface="Rockwell" panose="02060603020205020403" pitchFamily="18" charset="0"/>
              </a:rPr>
              <a:t>Cleanse data to handle missing values and anomalies before modeling.</a:t>
            </a:r>
          </a:p>
          <a:p>
            <a:pPr algn="ctr"/>
            <a:endParaRPr lang="en-IN" sz="900" b="1" dirty="0">
              <a:latin typeface="Rockwell" panose="02060603020205020403" pitchFamily="18" charset="0"/>
            </a:endParaRPr>
          </a:p>
          <a:p>
            <a:pPr algn="l"/>
            <a:r>
              <a:rPr lang="en-US" sz="1400" dirty="0">
                <a:latin typeface="Rockwell" panose="02060603020205020403" pitchFamily="18" charset="0"/>
              </a:rPr>
              <a:t>Impute or remove gaps; fix outliers and inconsistent records.</a:t>
            </a:r>
          </a:p>
          <a:p>
            <a:endParaRPr lang="en-US" sz="1600" b="1" dirty="0">
              <a:latin typeface="Rockwell" panose="02060603020205020403" pitchFamily="18" charset="0"/>
            </a:endParaRPr>
          </a:p>
        </p:txBody>
      </p:sp>
      <p:sp>
        <p:nvSpPr>
          <p:cNvPr id="10" name="TextBox 9">
            <a:extLst>
              <a:ext uri="{FF2B5EF4-FFF2-40B4-BE49-F238E27FC236}">
                <a16:creationId xmlns:a16="http://schemas.microsoft.com/office/drawing/2014/main" id="{AB30633B-A5BE-F398-56D8-87AB3BA20663}"/>
              </a:ext>
            </a:extLst>
          </p:cNvPr>
          <p:cNvSpPr txBox="1"/>
          <p:nvPr/>
        </p:nvSpPr>
        <p:spPr>
          <a:xfrm>
            <a:off x="3400732" y="3865675"/>
            <a:ext cx="2662597" cy="1862048"/>
          </a:xfrm>
          <a:prstGeom prst="rect">
            <a:avLst/>
          </a:prstGeom>
          <a:noFill/>
        </p:spPr>
        <p:txBody>
          <a:bodyPr wrap="square" rtlCol="0">
            <a:spAutoFit/>
          </a:bodyPr>
          <a:lstStyle/>
          <a:p>
            <a:pPr algn="ctr"/>
            <a:r>
              <a:rPr lang="en-US" sz="1600" b="1" dirty="0">
                <a:latin typeface="Rockwell" panose="02060603020205020403" pitchFamily="18" charset="0"/>
              </a:rPr>
              <a:t>Encode categorical variables and scale numerical features for model compatibility.</a:t>
            </a:r>
          </a:p>
          <a:p>
            <a:pPr algn="ctr"/>
            <a:endParaRPr lang="en-US" sz="900" b="1" dirty="0">
              <a:latin typeface="Rockwell" panose="02060603020205020403" pitchFamily="18" charset="0"/>
            </a:endParaRPr>
          </a:p>
          <a:p>
            <a:pPr algn="l"/>
            <a:r>
              <a:rPr lang="en-US" sz="1400" dirty="0">
                <a:latin typeface="Rockwell" panose="02060603020205020403" pitchFamily="18" charset="0"/>
              </a:rPr>
              <a:t>One-hot, label encoding; normalization or standardization.</a:t>
            </a:r>
          </a:p>
        </p:txBody>
      </p:sp>
      <p:sp>
        <p:nvSpPr>
          <p:cNvPr id="12" name="TextBox 11">
            <a:extLst>
              <a:ext uri="{FF2B5EF4-FFF2-40B4-BE49-F238E27FC236}">
                <a16:creationId xmlns:a16="http://schemas.microsoft.com/office/drawing/2014/main" id="{7C60AF49-1794-C698-4F00-EF577084AF7C}"/>
              </a:ext>
            </a:extLst>
          </p:cNvPr>
          <p:cNvSpPr txBox="1"/>
          <p:nvPr/>
        </p:nvSpPr>
        <p:spPr>
          <a:xfrm>
            <a:off x="6140906" y="3914002"/>
            <a:ext cx="2662597" cy="1892826"/>
          </a:xfrm>
          <a:prstGeom prst="rect">
            <a:avLst/>
          </a:prstGeom>
          <a:noFill/>
        </p:spPr>
        <p:txBody>
          <a:bodyPr wrap="square" rtlCol="0">
            <a:spAutoFit/>
          </a:bodyPr>
          <a:lstStyle/>
          <a:p>
            <a:pPr algn="ctr"/>
            <a:r>
              <a:rPr lang="en-US" sz="1600" b="1" dirty="0">
                <a:latin typeface="Rockwell" panose="02060603020205020403" pitchFamily="18" charset="0"/>
              </a:rPr>
              <a:t>Derive balance-based features using old and new account balances to detect abnormal fund movements.</a:t>
            </a:r>
          </a:p>
          <a:p>
            <a:pPr algn="ctr"/>
            <a:endParaRPr lang="en-US" sz="900" b="1" dirty="0">
              <a:latin typeface="Rockwell" panose="02060603020205020403" pitchFamily="18" charset="0"/>
            </a:endParaRPr>
          </a:p>
          <a:p>
            <a:pPr algn="l"/>
            <a:r>
              <a:rPr lang="en-US" sz="1400" dirty="0">
                <a:latin typeface="Rockwell" panose="02060603020205020403" pitchFamily="18" charset="0"/>
              </a:rPr>
              <a:t>Create delta, ratio, and rolling metrics from balances.</a:t>
            </a:r>
          </a:p>
        </p:txBody>
      </p:sp>
      <p:sp>
        <p:nvSpPr>
          <p:cNvPr id="13" name="TextBox 12">
            <a:extLst>
              <a:ext uri="{FF2B5EF4-FFF2-40B4-BE49-F238E27FC236}">
                <a16:creationId xmlns:a16="http://schemas.microsoft.com/office/drawing/2014/main" id="{FB68957C-DE3A-3FE9-845B-E5D4F77929D7}"/>
              </a:ext>
            </a:extLst>
          </p:cNvPr>
          <p:cNvSpPr txBox="1"/>
          <p:nvPr/>
        </p:nvSpPr>
        <p:spPr>
          <a:xfrm>
            <a:off x="8866845" y="3855843"/>
            <a:ext cx="2628900" cy="2000548"/>
          </a:xfrm>
          <a:prstGeom prst="rect">
            <a:avLst/>
          </a:prstGeom>
          <a:noFill/>
        </p:spPr>
        <p:txBody>
          <a:bodyPr wrap="square" rtlCol="0">
            <a:spAutoFit/>
          </a:bodyPr>
          <a:lstStyle/>
          <a:p>
            <a:pPr algn="ctr"/>
            <a:r>
              <a:rPr lang="en-US" sz="1600" b="1" dirty="0">
                <a:latin typeface="Rockwell" panose="02060603020205020403" pitchFamily="18" charset="0"/>
              </a:rPr>
              <a:t>Address class imbalance through appropriate sampling or algorithmic strategies to improve model learning.</a:t>
            </a:r>
          </a:p>
          <a:p>
            <a:pPr algn="l"/>
            <a:r>
              <a:rPr lang="en-US" sz="1400" dirty="0">
                <a:latin typeface="Rockwell" panose="02060603020205020403" pitchFamily="18" charset="0"/>
              </a:rPr>
              <a:t>Use oversampling, class-weighted models.</a:t>
            </a:r>
          </a:p>
        </p:txBody>
      </p:sp>
      <p:pic>
        <p:nvPicPr>
          <p:cNvPr id="4098" name="Picture 2">
            <a:extLst>
              <a:ext uri="{FF2B5EF4-FFF2-40B4-BE49-F238E27FC236}">
                <a16:creationId xmlns:a16="http://schemas.microsoft.com/office/drawing/2014/main" id="{2562EA43-CDC1-38D2-AC2A-2D34B331D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410389"/>
            <a:ext cx="2475834" cy="244545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4719B5D-F516-3AE0-0DA2-5EF9DD3791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0346" y="1410390"/>
            <a:ext cx="2423254" cy="240556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2469502-6B60-492E-7FA3-448148400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1606" y="1410390"/>
            <a:ext cx="2465194" cy="240556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38080D3E-5E3B-E633-E6E8-8837DF091A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36941" y="1361254"/>
            <a:ext cx="2531765" cy="245528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 13">
            <a:hlinkClick r:id="rId8" action="ppaction://hlinksldjump"/>
            <a:extLst>
              <a:ext uri="{FF2B5EF4-FFF2-40B4-BE49-F238E27FC236}">
                <a16:creationId xmlns:a16="http://schemas.microsoft.com/office/drawing/2014/main" id="{8027A250-27B7-9B7B-AA25-39661791E490}"/>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0137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CDAE47E-CC20-4CD6-5767-F9BA6FB74E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3FD963-D7D2-692D-14E4-B3A26CEB0822}"/>
              </a:ext>
            </a:extLst>
          </p:cNvPr>
          <p:cNvSpPr txBox="1"/>
          <p:nvPr/>
        </p:nvSpPr>
        <p:spPr>
          <a:xfrm>
            <a:off x="2286000" y="1997839"/>
            <a:ext cx="7620000" cy="286232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Model Development &amp; Evaluation</a:t>
            </a:r>
          </a:p>
        </p:txBody>
      </p:sp>
      <p:pic>
        <p:nvPicPr>
          <p:cNvPr id="4" name="object 5">
            <a:extLst>
              <a:ext uri="{FF2B5EF4-FFF2-40B4-BE49-F238E27FC236}">
                <a16:creationId xmlns:a16="http://schemas.microsoft.com/office/drawing/2014/main" id="{BDFB7953-0406-1803-6767-39E00F5A6891}"/>
              </a:ext>
            </a:extLst>
          </p:cNvPr>
          <p:cNvPicPr/>
          <p:nvPr/>
        </p:nvPicPr>
        <p:blipFill>
          <a:blip r:embed="rId3" cstate="print"/>
          <a:stretch>
            <a:fillRect/>
          </a:stretch>
        </p:blipFill>
        <p:spPr>
          <a:xfrm>
            <a:off x="9528318" y="6125075"/>
            <a:ext cx="1962150" cy="542925"/>
          </a:xfrm>
          <a:prstGeom prst="rect">
            <a:avLst/>
          </a:prstGeom>
        </p:spPr>
      </p:pic>
      <p:sp>
        <p:nvSpPr>
          <p:cNvPr id="5" name="Arrow: Left 4">
            <a:hlinkClick r:id="rId4" action="ppaction://hlinksldjump"/>
            <a:extLst>
              <a:ext uri="{FF2B5EF4-FFF2-40B4-BE49-F238E27FC236}">
                <a16:creationId xmlns:a16="http://schemas.microsoft.com/office/drawing/2014/main" id="{8DA3BD48-099B-E1B8-EFC5-42BE7FBCA81A}"/>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0529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cxnSp>
        <p:nvCxnSpPr>
          <p:cNvPr id="9" name="Straight Connector 8">
            <a:extLst>
              <a:ext uri="{FF2B5EF4-FFF2-40B4-BE49-F238E27FC236}">
                <a16:creationId xmlns:a16="http://schemas.microsoft.com/office/drawing/2014/main" id="{2AE80C5E-ED96-C01D-5112-9D5C89BDA123}"/>
              </a:ext>
            </a:extLst>
          </p:cNvPr>
          <p:cNvCxnSpPr>
            <a:cxnSpLocks/>
          </p:cNvCxnSpPr>
          <p:nvPr/>
        </p:nvCxnSpPr>
        <p:spPr>
          <a:xfrm>
            <a:off x="4876800" y="0"/>
            <a:ext cx="14748" cy="6858000"/>
          </a:xfrm>
          <a:prstGeom prst="line">
            <a:avLst/>
          </a:prstGeom>
          <a:ln w="25400">
            <a:gradFill>
              <a:gsLst>
                <a:gs pos="74000">
                  <a:schemeClr val="tx2">
                    <a:lumMod val="40000"/>
                    <a:lumOff val="60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640BB-91E6-E980-3865-A01B61A6719C}"/>
              </a:ext>
            </a:extLst>
          </p:cNvPr>
          <p:cNvSpPr txBox="1"/>
          <p:nvPr/>
        </p:nvSpPr>
        <p:spPr>
          <a:xfrm>
            <a:off x="152403" y="294918"/>
            <a:ext cx="4648196" cy="2062103"/>
          </a:xfrm>
          <a:prstGeom prst="rect">
            <a:avLst/>
          </a:prstGeom>
          <a:noFill/>
        </p:spPr>
        <p:txBody>
          <a:bodyPr wrap="square" rtlCol="0">
            <a:spAutoFit/>
          </a:bodyPr>
          <a:lstStyle/>
          <a:p>
            <a:pPr algn="l"/>
            <a:r>
              <a:rPr lang="en-US" sz="3200" b="1" dirty="0">
                <a:latin typeface="Rockwell" panose="02060603020205020403" pitchFamily="18" charset="0"/>
              </a:rPr>
              <a:t>Improving Fraud Detection with Machine Learning Models</a:t>
            </a:r>
            <a:endParaRPr lang="en-IN" sz="3200" b="1" dirty="0">
              <a:latin typeface="Rockwell" panose="02060603020205020403" pitchFamily="18" charset="0"/>
            </a:endParaRPr>
          </a:p>
        </p:txBody>
      </p:sp>
      <p:sp>
        <p:nvSpPr>
          <p:cNvPr id="12" name="TextBox 11">
            <a:extLst>
              <a:ext uri="{FF2B5EF4-FFF2-40B4-BE49-F238E27FC236}">
                <a16:creationId xmlns:a16="http://schemas.microsoft.com/office/drawing/2014/main" id="{3E4E6452-4D08-A455-987D-B637B55780A2}"/>
              </a:ext>
            </a:extLst>
          </p:cNvPr>
          <p:cNvSpPr txBox="1"/>
          <p:nvPr/>
        </p:nvSpPr>
        <p:spPr>
          <a:xfrm>
            <a:off x="90950" y="2440274"/>
            <a:ext cx="4800598" cy="584775"/>
          </a:xfrm>
          <a:prstGeom prst="rect">
            <a:avLst/>
          </a:prstGeom>
          <a:noFill/>
        </p:spPr>
        <p:txBody>
          <a:bodyPr wrap="square" rtlCol="0">
            <a:spAutoFit/>
          </a:bodyPr>
          <a:lstStyle/>
          <a:p>
            <a:pPr algn="just"/>
            <a:r>
              <a:rPr lang="en-US" sz="1600" dirty="0">
                <a:latin typeface="Rockwell" panose="02060603020205020403" pitchFamily="18" charset="0"/>
              </a:rPr>
              <a:t>Models and metrics focused on maximizing recall while protecting customer experience</a:t>
            </a:r>
            <a:endParaRPr lang="en-IN" sz="1600" dirty="0">
              <a:latin typeface="Rockwell" panose="02060603020205020403" pitchFamily="18" charset="0"/>
            </a:endParaRPr>
          </a:p>
        </p:txBody>
      </p:sp>
      <p:sp>
        <p:nvSpPr>
          <p:cNvPr id="14" name="Flowchart: Process 13">
            <a:extLst>
              <a:ext uri="{FF2B5EF4-FFF2-40B4-BE49-F238E27FC236}">
                <a16:creationId xmlns:a16="http://schemas.microsoft.com/office/drawing/2014/main" id="{C6990DA3-BB22-849A-B254-BDDCE05E42BA}"/>
              </a:ext>
            </a:extLst>
          </p:cNvPr>
          <p:cNvSpPr/>
          <p:nvPr/>
        </p:nvSpPr>
        <p:spPr>
          <a:xfrm>
            <a:off x="5029200" y="294918"/>
            <a:ext cx="6934193" cy="1229082"/>
          </a:xfrm>
          <a:prstGeom prst="flowChartProcess">
            <a:avLst/>
          </a:prstGeom>
          <a:solidFill>
            <a:schemeClr val="accent1">
              <a:alpha val="5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Process 14">
            <a:extLst>
              <a:ext uri="{FF2B5EF4-FFF2-40B4-BE49-F238E27FC236}">
                <a16:creationId xmlns:a16="http://schemas.microsoft.com/office/drawing/2014/main" id="{53A2C819-3E29-47FF-8417-4C462D4C7699}"/>
              </a:ext>
            </a:extLst>
          </p:cNvPr>
          <p:cNvSpPr/>
          <p:nvPr/>
        </p:nvSpPr>
        <p:spPr>
          <a:xfrm>
            <a:off x="5039032" y="1676400"/>
            <a:ext cx="6934193" cy="122908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Process 15">
            <a:extLst>
              <a:ext uri="{FF2B5EF4-FFF2-40B4-BE49-F238E27FC236}">
                <a16:creationId xmlns:a16="http://schemas.microsoft.com/office/drawing/2014/main" id="{1A6CD795-2B06-B1D5-EAB9-817A5D89A535}"/>
              </a:ext>
            </a:extLst>
          </p:cNvPr>
          <p:cNvSpPr/>
          <p:nvPr/>
        </p:nvSpPr>
        <p:spPr>
          <a:xfrm>
            <a:off x="5039032" y="3057882"/>
            <a:ext cx="6934193" cy="122908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Process 16">
            <a:extLst>
              <a:ext uri="{FF2B5EF4-FFF2-40B4-BE49-F238E27FC236}">
                <a16:creationId xmlns:a16="http://schemas.microsoft.com/office/drawing/2014/main" id="{B5EDD4B5-564B-737F-8B77-B81D83BB783F}"/>
              </a:ext>
            </a:extLst>
          </p:cNvPr>
          <p:cNvSpPr/>
          <p:nvPr/>
        </p:nvSpPr>
        <p:spPr>
          <a:xfrm>
            <a:off x="5039032" y="4439364"/>
            <a:ext cx="6934193" cy="122908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9C01E6A6-D27C-C815-6ACF-75C9876C63BB}"/>
              </a:ext>
            </a:extLst>
          </p:cNvPr>
          <p:cNvSpPr txBox="1"/>
          <p:nvPr/>
        </p:nvSpPr>
        <p:spPr>
          <a:xfrm>
            <a:off x="5877226" y="425680"/>
            <a:ext cx="6095999" cy="1007584"/>
          </a:xfrm>
          <a:prstGeom prst="rect">
            <a:avLst/>
          </a:prstGeom>
          <a:noFill/>
        </p:spPr>
        <p:txBody>
          <a:bodyPr wrap="square" rtlCol="0">
            <a:spAutoFit/>
          </a:bodyPr>
          <a:lstStyle/>
          <a:p>
            <a:pPr algn="just"/>
            <a:r>
              <a:rPr lang="en-US" sz="1600" dirty="0">
                <a:latin typeface="Rockwell" panose="02060603020205020403" pitchFamily="18" charset="0"/>
              </a:rPr>
              <a:t>Candidate models: Logistic Regression, Random Forest, and Gradient Boosting evaluated for fraud prediction performance.</a:t>
            </a:r>
          </a:p>
          <a:p>
            <a:pPr algn="just"/>
            <a:endParaRPr lang="en-US" sz="900" dirty="0">
              <a:latin typeface="Rockwell" panose="02060603020205020403" pitchFamily="18" charset="0"/>
            </a:endParaRPr>
          </a:p>
          <a:p>
            <a:pPr algn="l">
              <a:lnSpc>
                <a:spcPct val="150000"/>
              </a:lnSpc>
            </a:pPr>
            <a:r>
              <a:rPr lang="en-US" sz="1400" dirty="0">
                <a:latin typeface="Rockwell" panose="02060603020205020403" pitchFamily="18" charset="0"/>
              </a:rPr>
              <a:t>Compared models for fraud prediction performance</a:t>
            </a:r>
          </a:p>
        </p:txBody>
      </p:sp>
      <p:sp>
        <p:nvSpPr>
          <p:cNvPr id="21" name="TextBox 20">
            <a:extLst>
              <a:ext uri="{FF2B5EF4-FFF2-40B4-BE49-F238E27FC236}">
                <a16:creationId xmlns:a16="http://schemas.microsoft.com/office/drawing/2014/main" id="{BB5848D6-948B-EC91-562F-74289B845F65}"/>
              </a:ext>
            </a:extLst>
          </p:cNvPr>
          <p:cNvSpPr txBox="1"/>
          <p:nvPr/>
        </p:nvSpPr>
        <p:spPr>
          <a:xfrm>
            <a:off x="5872310" y="1697813"/>
            <a:ext cx="6095999" cy="1184940"/>
          </a:xfrm>
          <a:prstGeom prst="rect">
            <a:avLst/>
          </a:prstGeom>
          <a:noFill/>
        </p:spPr>
        <p:txBody>
          <a:bodyPr wrap="square" rtlCol="0">
            <a:spAutoFit/>
          </a:bodyPr>
          <a:lstStyle/>
          <a:p>
            <a:pPr algn="just"/>
            <a:r>
              <a:rPr lang="en-US" sz="1600" dirty="0">
                <a:latin typeface="Rockwell" panose="02060603020205020403" pitchFamily="18" charset="0"/>
              </a:rPr>
              <a:t>Confusion matrix used to analyze True Positives, True Negatives, False Positives, and False Negatives, with a focus on minimizing false negatives.</a:t>
            </a:r>
          </a:p>
          <a:p>
            <a:pPr algn="just"/>
            <a:endParaRPr lang="en-US" sz="900" dirty="0">
              <a:latin typeface="Rockwell" panose="02060603020205020403" pitchFamily="18" charset="0"/>
            </a:endParaRPr>
          </a:p>
          <a:p>
            <a:pPr algn="just"/>
            <a:r>
              <a:rPr lang="en-IN" sz="1400" dirty="0">
                <a:latin typeface="Rockwell" panose="02060603020205020403" pitchFamily="18" charset="0"/>
              </a:rPr>
              <a:t>Use confusion matrix to minimize false negatives</a:t>
            </a:r>
          </a:p>
        </p:txBody>
      </p:sp>
      <p:sp>
        <p:nvSpPr>
          <p:cNvPr id="22" name="TextBox 21">
            <a:extLst>
              <a:ext uri="{FF2B5EF4-FFF2-40B4-BE49-F238E27FC236}">
                <a16:creationId xmlns:a16="http://schemas.microsoft.com/office/drawing/2014/main" id="{AB71A502-C671-A7A0-14D3-3620CA865F8B}"/>
              </a:ext>
            </a:extLst>
          </p:cNvPr>
          <p:cNvSpPr txBox="1"/>
          <p:nvPr/>
        </p:nvSpPr>
        <p:spPr>
          <a:xfrm>
            <a:off x="5872309" y="3103853"/>
            <a:ext cx="6095999" cy="1184940"/>
          </a:xfrm>
          <a:prstGeom prst="rect">
            <a:avLst/>
          </a:prstGeom>
          <a:noFill/>
        </p:spPr>
        <p:txBody>
          <a:bodyPr wrap="square" rtlCol="0">
            <a:spAutoFit/>
          </a:bodyPr>
          <a:lstStyle/>
          <a:p>
            <a:pPr algn="just"/>
            <a:r>
              <a:rPr lang="en-US" sz="1600" dirty="0">
                <a:latin typeface="Rockwell" panose="02060603020205020403" pitchFamily="18" charset="0"/>
              </a:rPr>
              <a:t>Evaluation metrics prioritized: Recall, Precision, F1-Score, and ROC-AUC with emphasis on maximizing recall to reduce missed fraud cases.</a:t>
            </a:r>
          </a:p>
          <a:p>
            <a:pPr algn="just"/>
            <a:endParaRPr lang="en-US" sz="900" dirty="0">
              <a:latin typeface="Rockwell" panose="02060603020205020403" pitchFamily="18" charset="0"/>
            </a:endParaRPr>
          </a:p>
          <a:p>
            <a:r>
              <a:rPr lang="en-US" sz="1400" dirty="0">
                <a:latin typeface="Rockwell" panose="02060603020205020403" pitchFamily="18" charset="0"/>
              </a:rPr>
              <a:t>Prioritize recall to reduce missed fraud</a:t>
            </a:r>
          </a:p>
        </p:txBody>
      </p:sp>
      <p:sp>
        <p:nvSpPr>
          <p:cNvPr id="23" name="TextBox 22">
            <a:extLst>
              <a:ext uri="{FF2B5EF4-FFF2-40B4-BE49-F238E27FC236}">
                <a16:creationId xmlns:a16="http://schemas.microsoft.com/office/drawing/2014/main" id="{86BD57E5-3FD2-2F2D-65D6-C678114B6316}"/>
              </a:ext>
            </a:extLst>
          </p:cNvPr>
          <p:cNvSpPr txBox="1"/>
          <p:nvPr/>
        </p:nvSpPr>
        <p:spPr>
          <a:xfrm>
            <a:off x="5877226" y="4483506"/>
            <a:ext cx="6095999" cy="1184940"/>
          </a:xfrm>
          <a:prstGeom prst="rect">
            <a:avLst/>
          </a:prstGeom>
          <a:noFill/>
        </p:spPr>
        <p:txBody>
          <a:bodyPr wrap="square" rtlCol="0">
            <a:spAutoFit/>
          </a:bodyPr>
          <a:lstStyle/>
          <a:p>
            <a:pPr algn="just"/>
            <a:r>
              <a:rPr lang="en-US" sz="1600" dirty="0">
                <a:latin typeface="Rockwell" panose="02060603020205020403" pitchFamily="18" charset="0"/>
              </a:rPr>
              <a:t>Model behavior insight: tree-based models captured complex fraud patterns and improved recall while controlling false positives to protect customer experience.</a:t>
            </a:r>
          </a:p>
          <a:p>
            <a:pPr algn="just"/>
            <a:endParaRPr lang="en-US" sz="900" dirty="0">
              <a:latin typeface="Rockwell" panose="02060603020205020403" pitchFamily="18" charset="0"/>
            </a:endParaRPr>
          </a:p>
          <a:p>
            <a:pPr algn="just"/>
            <a:r>
              <a:rPr lang="en-US" sz="1400" dirty="0">
                <a:latin typeface="Rockwell" panose="02060603020205020403" pitchFamily="18" charset="0"/>
              </a:rPr>
              <a:t>Tree-based models improved recall and controlled false positives</a:t>
            </a:r>
          </a:p>
        </p:txBody>
      </p:sp>
      <p:sp>
        <p:nvSpPr>
          <p:cNvPr id="24" name="Flowchart: Process 23">
            <a:extLst>
              <a:ext uri="{FF2B5EF4-FFF2-40B4-BE49-F238E27FC236}">
                <a16:creationId xmlns:a16="http://schemas.microsoft.com/office/drawing/2014/main" id="{21355730-E4F7-CC9A-EE45-087C4C266C49}"/>
              </a:ext>
            </a:extLst>
          </p:cNvPr>
          <p:cNvSpPr/>
          <p:nvPr/>
        </p:nvSpPr>
        <p:spPr>
          <a:xfrm>
            <a:off x="5334000" y="762000"/>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1</a:t>
            </a:r>
          </a:p>
        </p:txBody>
      </p:sp>
      <p:sp>
        <p:nvSpPr>
          <p:cNvPr id="25" name="Flowchart: Process 24">
            <a:extLst>
              <a:ext uri="{FF2B5EF4-FFF2-40B4-BE49-F238E27FC236}">
                <a16:creationId xmlns:a16="http://schemas.microsoft.com/office/drawing/2014/main" id="{ACDF3950-D299-52BF-816C-04D9C046E3D0}"/>
              </a:ext>
            </a:extLst>
          </p:cNvPr>
          <p:cNvSpPr/>
          <p:nvPr/>
        </p:nvSpPr>
        <p:spPr>
          <a:xfrm>
            <a:off x="5334000" y="2012720"/>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2</a:t>
            </a:r>
          </a:p>
        </p:txBody>
      </p:sp>
      <p:sp>
        <p:nvSpPr>
          <p:cNvPr id="26" name="Flowchart: Process 25">
            <a:extLst>
              <a:ext uri="{FF2B5EF4-FFF2-40B4-BE49-F238E27FC236}">
                <a16:creationId xmlns:a16="http://schemas.microsoft.com/office/drawing/2014/main" id="{0AE98463-FFAA-0E06-B614-77751C9D4D73}"/>
              </a:ext>
            </a:extLst>
          </p:cNvPr>
          <p:cNvSpPr/>
          <p:nvPr/>
        </p:nvSpPr>
        <p:spPr>
          <a:xfrm>
            <a:off x="5334000" y="3429000"/>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3</a:t>
            </a:r>
          </a:p>
        </p:txBody>
      </p:sp>
      <p:sp>
        <p:nvSpPr>
          <p:cNvPr id="27" name="Flowchart: Process 26">
            <a:extLst>
              <a:ext uri="{FF2B5EF4-FFF2-40B4-BE49-F238E27FC236}">
                <a16:creationId xmlns:a16="http://schemas.microsoft.com/office/drawing/2014/main" id="{D3DDA35F-3C2B-131E-9EBB-9A9757A49C40}"/>
              </a:ext>
            </a:extLst>
          </p:cNvPr>
          <p:cNvSpPr/>
          <p:nvPr/>
        </p:nvSpPr>
        <p:spPr>
          <a:xfrm>
            <a:off x="5329091" y="4702253"/>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4</a:t>
            </a:r>
          </a:p>
        </p:txBody>
      </p:sp>
      <p:sp>
        <p:nvSpPr>
          <p:cNvPr id="3" name="Arrow: Left 2">
            <a:hlinkClick r:id="rId3" action="ppaction://hlinksldjump"/>
            <a:extLst>
              <a:ext uri="{FF2B5EF4-FFF2-40B4-BE49-F238E27FC236}">
                <a16:creationId xmlns:a16="http://schemas.microsoft.com/office/drawing/2014/main" id="{49EE196F-9C7B-7BBE-1FAC-DA4ACF98A78C}"/>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238C2B3-FC8F-F88E-8ABD-7FAD9DCB96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903BF5-D825-19B7-C8C0-C93E58DE56FC}"/>
              </a:ext>
            </a:extLst>
          </p:cNvPr>
          <p:cNvSpPr txBox="1"/>
          <p:nvPr/>
        </p:nvSpPr>
        <p:spPr>
          <a:xfrm>
            <a:off x="2495550" y="1828800"/>
            <a:ext cx="7200900" cy="286232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Streamlit Application Demonstration</a:t>
            </a:r>
            <a:endParaRPr lang="en-IN" sz="6000" dirty="0">
              <a:solidFill>
                <a:schemeClr val="bg1"/>
              </a:solidFill>
              <a:latin typeface="Rockwell" panose="02060603020205020403" pitchFamily="18" charset="0"/>
            </a:endParaRPr>
          </a:p>
        </p:txBody>
      </p:sp>
      <p:pic>
        <p:nvPicPr>
          <p:cNvPr id="4" name="object 5">
            <a:extLst>
              <a:ext uri="{FF2B5EF4-FFF2-40B4-BE49-F238E27FC236}">
                <a16:creationId xmlns:a16="http://schemas.microsoft.com/office/drawing/2014/main" id="{6B0EA241-877D-6EDD-5720-2F31997E5F25}"/>
              </a:ext>
            </a:extLst>
          </p:cNvPr>
          <p:cNvPicPr/>
          <p:nvPr/>
        </p:nvPicPr>
        <p:blipFill>
          <a:blip r:embed="rId3" cstate="print"/>
          <a:stretch>
            <a:fillRect/>
          </a:stretch>
        </p:blipFill>
        <p:spPr>
          <a:xfrm>
            <a:off x="9528318" y="6125075"/>
            <a:ext cx="1962150" cy="542925"/>
          </a:xfrm>
          <a:prstGeom prst="rect">
            <a:avLst/>
          </a:prstGeom>
        </p:spPr>
      </p:pic>
      <p:sp>
        <p:nvSpPr>
          <p:cNvPr id="5" name="Arrow: Left 4">
            <a:hlinkClick r:id="rId4" action="ppaction://hlinksldjump"/>
            <a:extLst>
              <a:ext uri="{FF2B5EF4-FFF2-40B4-BE49-F238E27FC236}">
                <a16:creationId xmlns:a16="http://schemas.microsoft.com/office/drawing/2014/main" id="{C81252D2-0CB3-8017-4A45-C9094B04829B}"/>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11792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0"/>
          </a:stretch>
        </a:blipFill>
        <a:effectLst/>
      </p:bgPr>
    </p:bg>
    <p:spTree>
      <p:nvGrpSpPr>
        <p:cNvPr id="1" name="">
          <a:extLst>
            <a:ext uri="{FF2B5EF4-FFF2-40B4-BE49-F238E27FC236}">
              <a16:creationId xmlns:a16="http://schemas.microsoft.com/office/drawing/2014/main" id="{A8812724-8CD5-BC5C-91A5-08B19F1D2B4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EC0EBD40-C745-484B-B876-9E98814D20E7}"/>
              </a:ext>
            </a:extLst>
          </p:cNvPr>
          <p:cNvSpPr txBox="1">
            <a:spLocks noGrp="1"/>
          </p:cNvSpPr>
          <p:nvPr>
            <p:ph type="ftr" sz="quarter" idx="5"/>
          </p:nvPr>
        </p:nvSpPr>
        <p:spPr>
          <a:prstGeom prst="rect">
            <a:avLst/>
          </a:prstGeom>
        </p:spPr>
        <p:txBody>
          <a:bodyPr vert="horz" wrap="square" lIns="0" tIns="19050" rIns="0" bIns="0" rtlCol="0">
            <a:spAutoFit/>
          </a:body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pic>
        <p:nvPicPr>
          <p:cNvPr id="8" name="object 5">
            <a:extLst>
              <a:ext uri="{FF2B5EF4-FFF2-40B4-BE49-F238E27FC236}">
                <a16:creationId xmlns:a16="http://schemas.microsoft.com/office/drawing/2014/main" id="{F662A156-77C9-ADD4-EB80-F85DFBBA7125}"/>
              </a:ext>
            </a:extLst>
          </p:cNvPr>
          <p:cNvPicPr/>
          <p:nvPr/>
        </p:nvPicPr>
        <p:blipFill>
          <a:blip r:embed="rId3" cstate="print"/>
          <a:stretch>
            <a:fillRect/>
          </a:stretch>
        </p:blipFill>
        <p:spPr>
          <a:xfrm>
            <a:off x="9533603" y="6125075"/>
            <a:ext cx="1962150" cy="542925"/>
          </a:xfrm>
          <a:prstGeom prst="rect">
            <a:avLst/>
          </a:prstGeom>
        </p:spPr>
      </p:pic>
      <p:sp>
        <p:nvSpPr>
          <p:cNvPr id="10" name="TextBox 9">
            <a:extLst>
              <a:ext uri="{FF2B5EF4-FFF2-40B4-BE49-F238E27FC236}">
                <a16:creationId xmlns:a16="http://schemas.microsoft.com/office/drawing/2014/main" id="{897F08DA-ADF4-C85B-BECA-FFA5F794F0DA}"/>
              </a:ext>
            </a:extLst>
          </p:cNvPr>
          <p:cNvSpPr txBox="1"/>
          <p:nvPr/>
        </p:nvSpPr>
        <p:spPr>
          <a:xfrm>
            <a:off x="638175" y="1258529"/>
            <a:ext cx="5810250" cy="1938992"/>
          </a:xfrm>
          <a:prstGeom prst="rect">
            <a:avLst/>
          </a:prstGeom>
          <a:noFill/>
        </p:spPr>
        <p:txBody>
          <a:bodyPr wrap="square">
            <a:spAutoFit/>
          </a:bodyPr>
          <a:lstStyle/>
          <a:p>
            <a:pPr algn="ctr"/>
            <a:r>
              <a:rPr lang="en-IN" sz="4000" b="1" dirty="0">
                <a:solidFill>
                  <a:schemeClr val="tx2">
                    <a:lumMod val="60000"/>
                    <a:lumOff val="40000"/>
                  </a:schemeClr>
                </a:solidFill>
                <a:latin typeface="Rockwell" panose="02060603020205020403" pitchFamily="18" charset="0"/>
              </a:rPr>
              <a:t>FRAUD DETECTION INTELLIGENCE SYSTEM</a:t>
            </a:r>
            <a:endParaRPr lang="en-IN" sz="4000" dirty="0">
              <a:solidFill>
                <a:schemeClr val="tx2">
                  <a:lumMod val="60000"/>
                  <a:lumOff val="40000"/>
                </a:schemeClr>
              </a:solidFill>
              <a:latin typeface="Rockwell" panose="02060603020205020403" pitchFamily="18" charset="0"/>
            </a:endParaRPr>
          </a:p>
        </p:txBody>
      </p:sp>
      <p:sp>
        <p:nvSpPr>
          <p:cNvPr id="11" name="TextBox 10">
            <a:extLst>
              <a:ext uri="{FF2B5EF4-FFF2-40B4-BE49-F238E27FC236}">
                <a16:creationId xmlns:a16="http://schemas.microsoft.com/office/drawing/2014/main" id="{77FB3FCC-8E50-A37E-B2DD-881D035283F4}"/>
              </a:ext>
            </a:extLst>
          </p:cNvPr>
          <p:cNvSpPr txBox="1"/>
          <p:nvPr/>
        </p:nvSpPr>
        <p:spPr>
          <a:xfrm>
            <a:off x="123825" y="3105834"/>
            <a:ext cx="7086599" cy="646331"/>
          </a:xfrm>
          <a:prstGeom prst="rect">
            <a:avLst/>
          </a:prstGeom>
          <a:noFill/>
        </p:spPr>
        <p:txBody>
          <a:bodyPr wrap="square" rtlCol="0">
            <a:spAutoFit/>
          </a:bodyPr>
          <a:lstStyle/>
          <a:p>
            <a:pPr algn="ctr" rtl="0"/>
            <a:r>
              <a:rPr lang="en-IN" sz="1200" b="1" i="1" dirty="0">
                <a:solidFill>
                  <a:schemeClr val="tx2">
                    <a:lumMod val="60000"/>
                    <a:lumOff val="40000"/>
                  </a:schemeClr>
                </a:solidFill>
                <a:latin typeface="Rockwell" panose="02060603020205020403" pitchFamily="18" charset="0"/>
              </a:rPr>
              <a:t>Machine Learning Solution for Real-Time Fraud Detection </a:t>
            </a:r>
            <a:r>
              <a:rPr kumimoji="0" lang="en-US" altLang="en-US" sz="1200" b="1" i="0" u="none" strike="noStrike" cap="none" normalizeH="0" baseline="0" dirty="0">
                <a:ln>
                  <a:noFill/>
                </a:ln>
                <a:solidFill>
                  <a:schemeClr val="tx2">
                    <a:lumMod val="60000"/>
                    <a:lumOff val="40000"/>
                  </a:schemeClr>
                </a:solidFill>
                <a:effectLst/>
                <a:latin typeface="Rockwell" panose="02060603020205020403" pitchFamily="18" charset="0"/>
              </a:rPr>
              <a:t>for Mobile Financial Transactions</a:t>
            </a:r>
          </a:p>
          <a:p>
            <a:pPr algn="ctr"/>
            <a:endParaRPr lang="en-IN" sz="1200" b="1" i="1" dirty="0">
              <a:solidFill>
                <a:schemeClr val="tx2">
                  <a:lumMod val="60000"/>
                  <a:lumOff val="40000"/>
                </a:schemeClr>
              </a:solidFill>
              <a:latin typeface="Rockwell" panose="02060603020205020403" pitchFamily="18" charset="0"/>
            </a:endParaRPr>
          </a:p>
          <a:p>
            <a:pPr algn="ctr"/>
            <a:endParaRPr lang="en-IN" sz="1200" b="1" dirty="0">
              <a:latin typeface="Rockwell" panose="02060603020205020403" pitchFamily="18" charset="0"/>
            </a:endParaRPr>
          </a:p>
        </p:txBody>
      </p:sp>
      <p:sp>
        <p:nvSpPr>
          <p:cNvPr id="12" name="TextBox 11">
            <a:extLst>
              <a:ext uri="{FF2B5EF4-FFF2-40B4-BE49-F238E27FC236}">
                <a16:creationId xmlns:a16="http://schemas.microsoft.com/office/drawing/2014/main" id="{20FDB567-3CC1-588A-584A-0DEC9BDCD1D9}"/>
              </a:ext>
            </a:extLst>
          </p:cNvPr>
          <p:cNvSpPr txBox="1"/>
          <p:nvPr/>
        </p:nvSpPr>
        <p:spPr>
          <a:xfrm>
            <a:off x="352424" y="3752165"/>
            <a:ext cx="6629400" cy="2031325"/>
          </a:xfrm>
          <a:prstGeom prst="rect">
            <a:avLst/>
          </a:prstGeom>
          <a:noFill/>
        </p:spPr>
        <p:txBody>
          <a:bodyPr wrap="square" rtlCol="0">
            <a:spAutoFit/>
          </a:bodyPr>
          <a:lstStyle/>
          <a:p>
            <a:pPr algn="just"/>
            <a:r>
              <a:rPr lang="en-US" dirty="0">
                <a:solidFill>
                  <a:schemeClr val="tx2">
                    <a:lumMod val="60000"/>
                    <a:lumOff val="40000"/>
                  </a:schemeClr>
                </a:solidFill>
              </a:rPr>
              <a:t>        This project aims to enhance the accuracy of detecting fraud in mobile financial transactions. By leveraging machine learning techniques, the system predicts fraudulent transactions with high precision and recall. The objective is to develop a robust, end-to-end fraud detection model that supports real-time risk assessment and reduces financial losses.</a:t>
            </a:r>
            <a:endParaRPr lang="en-IN" dirty="0">
              <a:solidFill>
                <a:schemeClr val="tx2">
                  <a:lumMod val="60000"/>
                  <a:lumOff val="40000"/>
                </a:schemeClr>
              </a:solidFill>
            </a:endParaRPr>
          </a:p>
        </p:txBody>
      </p:sp>
      <p:cxnSp>
        <p:nvCxnSpPr>
          <p:cNvPr id="19" name="Straight Connector 18">
            <a:extLst>
              <a:ext uri="{FF2B5EF4-FFF2-40B4-BE49-F238E27FC236}">
                <a16:creationId xmlns:a16="http://schemas.microsoft.com/office/drawing/2014/main" id="{A451ABAB-90EE-5E0B-67E3-46B5C1FDDE4C}"/>
              </a:ext>
            </a:extLst>
          </p:cNvPr>
          <p:cNvCxnSpPr>
            <a:cxnSpLocks/>
          </p:cNvCxnSpPr>
          <p:nvPr/>
        </p:nvCxnSpPr>
        <p:spPr>
          <a:xfrm>
            <a:off x="228600" y="3428999"/>
            <a:ext cx="685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897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trans="73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FFCF7A2-ABCE-7162-ED72-8272722C9C28}"/>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437B2B88-0B10-F8CC-6674-3663DF85AA9C}"/>
              </a:ext>
            </a:extLst>
          </p:cNvPr>
          <p:cNvSpPr txBox="1">
            <a:spLocks noGrp="1"/>
          </p:cNvSpPr>
          <p:nvPr>
            <p:ph type="ftr" sz="quarter" idx="5"/>
          </p:nvPr>
        </p:nvSpPr>
        <p:spPr>
          <a:prstGeom prst="rect">
            <a:avLst/>
          </a:prstGeom>
        </p:spPr>
        <p:txBody>
          <a:bodyPr vert="horz" wrap="square" lIns="0" tIns="19050" rIns="0" bIns="0" rtlCol="0">
            <a:spAutoFit/>
          </a:body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cxnSp>
        <p:nvCxnSpPr>
          <p:cNvPr id="9" name="Straight Connector 8">
            <a:extLst>
              <a:ext uri="{FF2B5EF4-FFF2-40B4-BE49-F238E27FC236}">
                <a16:creationId xmlns:a16="http://schemas.microsoft.com/office/drawing/2014/main" id="{951175AD-DBF7-35DE-E94D-4EAECA786EB9}"/>
              </a:ext>
            </a:extLst>
          </p:cNvPr>
          <p:cNvCxnSpPr>
            <a:cxnSpLocks/>
          </p:cNvCxnSpPr>
          <p:nvPr/>
        </p:nvCxnSpPr>
        <p:spPr>
          <a:xfrm>
            <a:off x="4876800" y="0"/>
            <a:ext cx="14748" cy="6858000"/>
          </a:xfrm>
          <a:prstGeom prst="line">
            <a:avLst/>
          </a:prstGeom>
          <a:ln w="25400">
            <a:gradFill>
              <a:gsLst>
                <a:gs pos="74000">
                  <a:schemeClr val="tx2">
                    <a:lumMod val="40000"/>
                    <a:lumOff val="60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9475D01-D1D4-1D25-56F0-DF10C8BC3B29}"/>
              </a:ext>
            </a:extLst>
          </p:cNvPr>
          <p:cNvSpPr txBox="1"/>
          <p:nvPr/>
        </p:nvSpPr>
        <p:spPr>
          <a:xfrm>
            <a:off x="201566" y="691303"/>
            <a:ext cx="4648196" cy="1569660"/>
          </a:xfrm>
          <a:prstGeom prst="rect">
            <a:avLst/>
          </a:prstGeom>
          <a:noFill/>
        </p:spPr>
        <p:txBody>
          <a:bodyPr wrap="square" rtlCol="0">
            <a:spAutoFit/>
          </a:bodyPr>
          <a:lstStyle/>
          <a:p>
            <a:pPr algn="l"/>
            <a:r>
              <a:rPr lang="en-US" sz="3200" b="1" dirty="0">
                <a:latin typeface="Rockwell" panose="02060603020205020403" pitchFamily="18" charset="0"/>
              </a:rPr>
              <a:t>Simulate Transactions and Trigger Fraud Alerts</a:t>
            </a:r>
            <a:endParaRPr lang="en-IN" sz="3200" b="1" dirty="0">
              <a:latin typeface="Rockwell" panose="02060603020205020403" pitchFamily="18" charset="0"/>
            </a:endParaRPr>
          </a:p>
        </p:txBody>
      </p:sp>
      <p:sp>
        <p:nvSpPr>
          <p:cNvPr id="12" name="TextBox 11">
            <a:extLst>
              <a:ext uri="{FF2B5EF4-FFF2-40B4-BE49-F238E27FC236}">
                <a16:creationId xmlns:a16="http://schemas.microsoft.com/office/drawing/2014/main" id="{A8873AF9-CA5D-4843-BAF0-86D3984C6E1A}"/>
              </a:ext>
            </a:extLst>
          </p:cNvPr>
          <p:cNvSpPr txBox="1"/>
          <p:nvPr/>
        </p:nvSpPr>
        <p:spPr>
          <a:xfrm>
            <a:off x="90950" y="2440274"/>
            <a:ext cx="4800598" cy="338554"/>
          </a:xfrm>
          <a:prstGeom prst="rect">
            <a:avLst/>
          </a:prstGeom>
          <a:noFill/>
        </p:spPr>
        <p:txBody>
          <a:bodyPr wrap="square" rtlCol="0">
            <a:spAutoFit/>
          </a:bodyPr>
          <a:lstStyle/>
          <a:p>
            <a:pPr algn="ctr"/>
            <a:r>
              <a:rPr lang="en-US" sz="1600" dirty="0">
                <a:latin typeface="Rockwell" panose="02060603020205020403" pitchFamily="18" charset="0"/>
              </a:rPr>
              <a:t>Real-time testing with clear risk-based outcomes</a:t>
            </a:r>
            <a:endParaRPr lang="en-IN" sz="1600" dirty="0">
              <a:latin typeface="Rockwell" panose="02060603020205020403" pitchFamily="18" charset="0"/>
            </a:endParaRPr>
          </a:p>
        </p:txBody>
      </p:sp>
      <p:sp>
        <p:nvSpPr>
          <p:cNvPr id="14" name="Flowchart: Process 13">
            <a:extLst>
              <a:ext uri="{FF2B5EF4-FFF2-40B4-BE49-F238E27FC236}">
                <a16:creationId xmlns:a16="http://schemas.microsoft.com/office/drawing/2014/main" id="{8EFFE934-8851-2AD4-D89A-EF162ED1E60D}"/>
              </a:ext>
            </a:extLst>
          </p:cNvPr>
          <p:cNvSpPr/>
          <p:nvPr/>
        </p:nvSpPr>
        <p:spPr>
          <a:xfrm>
            <a:off x="5029200" y="294918"/>
            <a:ext cx="6934193" cy="1229082"/>
          </a:xfrm>
          <a:prstGeom prst="flowChartProcess">
            <a:avLst/>
          </a:prstGeom>
          <a:solidFill>
            <a:schemeClr val="accent1">
              <a:alpha val="5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Process 14">
            <a:extLst>
              <a:ext uri="{FF2B5EF4-FFF2-40B4-BE49-F238E27FC236}">
                <a16:creationId xmlns:a16="http://schemas.microsoft.com/office/drawing/2014/main" id="{DAD03CAB-E8C1-7281-B9D9-BF7DABD4D547}"/>
              </a:ext>
            </a:extLst>
          </p:cNvPr>
          <p:cNvSpPr/>
          <p:nvPr/>
        </p:nvSpPr>
        <p:spPr>
          <a:xfrm>
            <a:off x="5039032" y="1676400"/>
            <a:ext cx="6934193" cy="122908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Process 15">
            <a:extLst>
              <a:ext uri="{FF2B5EF4-FFF2-40B4-BE49-F238E27FC236}">
                <a16:creationId xmlns:a16="http://schemas.microsoft.com/office/drawing/2014/main" id="{139EA67A-AAEB-2A08-E1A6-8F368E8027AE}"/>
              </a:ext>
            </a:extLst>
          </p:cNvPr>
          <p:cNvSpPr/>
          <p:nvPr/>
        </p:nvSpPr>
        <p:spPr>
          <a:xfrm>
            <a:off x="5039032" y="3057882"/>
            <a:ext cx="6934193" cy="122908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Process 16">
            <a:extLst>
              <a:ext uri="{FF2B5EF4-FFF2-40B4-BE49-F238E27FC236}">
                <a16:creationId xmlns:a16="http://schemas.microsoft.com/office/drawing/2014/main" id="{3B8976BA-8DC2-2910-6E95-CBF0FADFCD6F}"/>
              </a:ext>
            </a:extLst>
          </p:cNvPr>
          <p:cNvSpPr/>
          <p:nvPr/>
        </p:nvSpPr>
        <p:spPr>
          <a:xfrm>
            <a:off x="5039032" y="4439364"/>
            <a:ext cx="6934193" cy="122908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A8675B1A-60B7-1109-5B78-79099B9AAEFF}"/>
              </a:ext>
            </a:extLst>
          </p:cNvPr>
          <p:cNvSpPr txBox="1"/>
          <p:nvPr/>
        </p:nvSpPr>
        <p:spPr>
          <a:xfrm>
            <a:off x="5867394" y="293089"/>
            <a:ext cx="6095999" cy="1261884"/>
          </a:xfrm>
          <a:prstGeom prst="rect">
            <a:avLst/>
          </a:prstGeom>
          <a:noFill/>
        </p:spPr>
        <p:txBody>
          <a:bodyPr wrap="square" rtlCol="0">
            <a:spAutoFit/>
          </a:bodyPr>
          <a:lstStyle/>
          <a:p>
            <a:pPr algn="just"/>
            <a:r>
              <a:rPr lang="en-US" dirty="0">
                <a:latin typeface="Rockwell" panose="02060603020205020403" pitchFamily="18" charset="0"/>
              </a:rPr>
              <a:t>Transaction simulation allows users to enter transaction details and observe model responses in real time through the </a:t>
            </a:r>
            <a:r>
              <a:rPr lang="en-US" dirty="0" err="1">
                <a:latin typeface="Rockwell" panose="02060603020205020403" pitchFamily="18" charset="0"/>
              </a:rPr>
              <a:t>Streamlit</a:t>
            </a:r>
            <a:r>
              <a:rPr lang="en-US" dirty="0">
                <a:latin typeface="Rockwell" panose="02060603020205020403" pitchFamily="18" charset="0"/>
              </a:rPr>
              <a:t> interface.</a:t>
            </a:r>
          </a:p>
          <a:p>
            <a:pPr algn="just"/>
            <a:endParaRPr lang="en-US" sz="800" dirty="0">
              <a:latin typeface="Rockwell" panose="02060603020205020403" pitchFamily="18" charset="0"/>
            </a:endParaRPr>
          </a:p>
          <a:p>
            <a:r>
              <a:rPr lang="en-US" sz="1400" dirty="0">
                <a:latin typeface="Rockwell" panose="02060603020205020403" pitchFamily="18" charset="0"/>
              </a:rPr>
              <a:t>Interactive inputs with immediate model feedback for testing.</a:t>
            </a:r>
            <a:endParaRPr lang="en-US" sz="1200" dirty="0">
              <a:latin typeface="Rockwell" panose="02060603020205020403" pitchFamily="18" charset="0"/>
            </a:endParaRPr>
          </a:p>
        </p:txBody>
      </p:sp>
      <p:sp>
        <p:nvSpPr>
          <p:cNvPr id="21" name="TextBox 20">
            <a:extLst>
              <a:ext uri="{FF2B5EF4-FFF2-40B4-BE49-F238E27FC236}">
                <a16:creationId xmlns:a16="http://schemas.microsoft.com/office/drawing/2014/main" id="{FA92174C-DE49-6588-A00B-0B4CF69D7787}"/>
              </a:ext>
            </a:extLst>
          </p:cNvPr>
          <p:cNvSpPr txBox="1"/>
          <p:nvPr/>
        </p:nvSpPr>
        <p:spPr>
          <a:xfrm>
            <a:off x="5867393" y="1667889"/>
            <a:ext cx="6095999" cy="1308050"/>
          </a:xfrm>
          <a:prstGeom prst="rect">
            <a:avLst/>
          </a:prstGeom>
          <a:noFill/>
        </p:spPr>
        <p:txBody>
          <a:bodyPr wrap="square" rtlCol="0">
            <a:spAutoFit/>
          </a:bodyPr>
          <a:lstStyle/>
          <a:p>
            <a:pPr algn="just"/>
            <a:r>
              <a:rPr lang="en-US" dirty="0">
                <a:latin typeface="Rockwell" panose="02060603020205020403" pitchFamily="18" charset="0"/>
              </a:rPr>
              <a:t>When suspicious patterns are detected, the model flags transactions as Fraudulent and displays a clear Fraud Alert with estimated potential financial loss.</a:t>
            </a:r>
          </a:p>
          <a:p>
            <a:pPr algn="just"/>
            <a:endParaRPr lang="en-US" sz="900" dirty="0">
              <a:latin typeface="Rockwell" panose="02060603020205020403" pitchFamily="18" charset="0"/>
            </a:endParaRPr>
          </a:p>
          <a:p>
            <a:pPr algn="just"/>
            <a:r>
              <a:rPr lang="en-US" sz="1600" dirty="0">
                <a:latin typeface="Rockwell" panose="02060603020205020403" pitchFamily="18" charset="0"/>
              </a:rPr>
              <a:t>Clear alerts include estimated losses to prioritize </a:t>
            </a:r>
            <a:r>
              <a:rPr lang="en-US" sz="1400" dirty="0">
                <a:latin typeface="Rockwell" panose="02060603020205020403" pitchFamily="18" charset="0"/>
              </a:rPr>
              <a:t>response</a:t>
            </a:r>
            <a:r>
              <a:rPr lang="en-US" sz="1600" dirty="0">
                <a:latin typeface="Rockwell" panose="02060603020205020403" pitchFamily="18" charset="0"/>
              </a:rPr>
              <a:t>.</a:t>
            </a:r>
            <a:endParaRPr lang="en-IN" sz="1400" dirty="0">
              <a:latin typeface="Rockwell" panose="02060603020205020403" pitchFamily="18" charset="0"/>
            </a:endParaRPr>
          </a:p>
        </p:txBody>
      </p:sp>
      <p:sp>
        <p:nvSpPr>
          <p:cNvPr id="22" name="TextBox 21">
            <a:extLst>
              <a:ext uri="{FF2B5EF4-FFF2-40B4-BE49-F238E27FC236}">
                <a16:creationId xmlns:a16="http://schemas.microsoft.com/office/drawing/2014/main" id="{B2B51A03-FE6A-C612-71D9-77BC79A74E43}"/>
              </a:ext>
            </a:extLst>
          </p:cNvPr>
          <p:cNvSpPr txBox="1"/>
          <p:nvPr/>
        </p:nvSpPr>
        <p:spPr>
          <a:xfrm>
            <a:off x="5855103" y="3055114"/>
            <a:ext cx="6095999" cy="1308050"/>
          </a:xfrm>
          <a:prstGeom prst="rect">
            <a:avLst/>
          </a:prstGeom>
          <a:noFill/>
        </p:spPr>
        <p:txBody>
          <a:bodyPr wrap="square" rtlCol="0">
            <a:spAutoFit/>
          </a:bodyPr>
          <a:lstStyle/>
          <a:p>
            <a:r>
              <a:rPr lang="en-US" dirty="0">
                <a:latin typeface="Rockwell" panose="02060603020205020403" pitchFamily="18" charset="0"/>
              </a:rPr>
              <a:t>Legitimate transactions receive confirmation messages to minimize false positives and preserve customer experience</a:t>
            </a:r>
            <a:r>
              <a:rPr lang="en-US" sz="1600" dirty="0">
                <a:latin typeface="Rockwell" panose="02060603020205020403" pitchFamily="18" charset="0"/>
              </a:rPr>
              <a:t>.</a:t>
            </a:r>
          </a:p>
          <a:p>
            <a:endParaRPr lang="en-US" sz="900" dirty="0">
              <a:latin typeface="Rockwell" panose="02060603020205020403" pitchFamily="18" charset="0"/>
            </a:endParaRPr>
          </a:p>
          <a:p>
            <a:r>
              <a:rPr lang="en-US" sz="1600" dirty="0">
                <a:latin typeface="Rockwell" panose="02060603020205020403" pitchFamily="18" charset="0"/>
              </a:rPr>
              <a:t>Confirmations reduce friction and </a:t>
            </a:r>
            <a:r>
              <a:rPr lang="en-US" sz="1400" dirty="0">
                <a:latin typeface="Rockwell" panose="02060603020205020403" pitchFamily="18" charset="0"/>
              </a:rPr>
              <a:t>maintain</a:t>
            </a:r>
            <a:r>
              <a:rPr lang="en-US" sz="1600" dirty="0">
                <a:latin typeface="Rockwell" panose="02060603020205020403" pitchFamily="18" charset="0"/>
              </a:rPr>
              <a:t> trust.</a:t>
            </a:r>
          </a:p>
        </p:txBody>
      </p:sp>
      <p:sp>
        <p:nvSpPr>
          <p:cNvPr id="23" name="TextBox 22">
            <a:extLst>
              <a:ext uri="{FF2B5EF4-FFF2-40B4-BE49-F238E27FC236}">
                <a16:creationId xmlns:a16="http://schemas.microsoft.com/office/drawing/2014/main" id="{AFDEB070-3C06-4EE3-CD1D-82D0B5C6DCBE}"/>
              </a:ext>
            </a:extLst>
          </p:cNvPr>
          <p:cNvSpPr txBox="1"/>
          <p:nvPr/>
        </p:nvSpPr>
        <p:spPr>
          <a:xfrm>
            <a:off x="5877226" y="4483506"/>
            <a:ext cx="6095999" cy="1000274"/>
          </a:xfrm>
          <a:prstGeom prst="rect">
            <a:avLst/>
          </a:prstGeom>
          <a:noFill/>
        </p:spPr>
        <p:txBody>
          <a:bodyPr wrap="square" rtlCol="0">
            <a:spAutoFit/>
          </a:bodyPr>
          <a:lstStyle/>
          <a:p>
            <a:pPr algn="just"/>
            <a:r>
              <a:rPr lang="en-US" dirty="0">
                <a:latin typeface="Rockwell" panose="02060603020205020403" pitchFamily="18" charset="0"/>
              </a:rPr>
              <a:t>Risk-based classification supports operational actions such as Block, Monitor, or Approve.</a:t>
            </a:r>
          </a:p>
          <a:p>
            <a:pPr algn="just"/>
            <a:endParaRPr lang="en-US" sz="900" dirty="0">
              <a:latin typeface="Rockwell" panose="02060603020205020403" pitchFamily="18" charset="0"/>
            </a:endParaRPr>
          </a:p>
          <a:p>
            <a:r>
              <a:rPr lang="en-US" sz="1400" dirty="0">
                <a:latin typeface="Rockwell" panose="02060603020205020403" pitchFamily="18" charset="0"/>
              </a:rPr>
              <a:t>Actionable risk labels drive downstream operations.</a:t>
            </a:r>
          </a:p>
        </p:txBody>
      </p:sp>
      <p:sp>
        <p:nvSpPr>
          <p:cNvPr id="24" name="Flowchart: Process 23">
            <a:extLst>
              <a:ext uri="{FF2B5EF4-FFF2-40B4-BE49-F238E27FC236}">
                <a16:creationId xmlns:a16="http://schemas.microsoft.com/office/drawing/2014/main" id="{5CD0216F-9E0B-6D63-FE3E-DB63B076D7DD}"/>
              </a:ext>
            </a:extLst>
          </p:cNvPr>
          <p:cNvSpPr/>
          <p:nvPr/>
        </p:nvSpPr>
        <p:spPr>
          <a:xfrm>
            <a:off x="5334000" y="762000"/>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1</a:t>
            </a:r>
          </a:p>
        </p:txBody>
      </p:sp>
      <p:sp>
        <p:nvSpPr>
          <p:cNvPr id="25" name="Flowchart: Process 24">
            <a:extLst>
              <a:ext uri="{FF2B5EF4-FFF2-40B4-BE49-F238E27FC236}">
                <a16:creationId xmlns:a16="http://schemas.microsoft.com/office/drawing/2014/main" id="{392E5E15-1E55-A86A-F294-41B1B6ABE6F7}"/>
              </a:ext>
            </a:extLst>
          </p:cNvPr>
          <p:cNvSpPr/>
          <p:nvPr/>
        </p:nvSpPr>
        <p:spPr>
          <a:xfrm>
            <a:off x="5334000" y="2012720"/>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2</a:t>
            </a:r>
          </a:p>
        </p:txBody>
      </p:sp>
      <p:sp>
        <p:nvSpPr>
          <p:cNvPr id="26" name="Flowchart: Process 25">
            <a:extLst>
              <a:ext uri="{FF2B5EF4-FFF2-40B4-BE49-F238E27FC236}">
                <a16:creationId xmlns:a16="http://schemas.microsoft.com/office/drawing/2014/main" id="{D97BDE86-8125-EDA2-49BA-AF1CE1B70857}"/>
              </a:ext>
            </a:extLst>
          </p:cNvPr>
          <p:cNvSpPr/>
          <p:nvPr/>
        </p:nvSpPr>
        <p:spPr>
          <a:xfrm>
            <a:off x="5334000" y="3429000"/>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3</a:t>
            </a:r>
          </a:p>
        </p:txBody>
      </p:sp>
      <p:sp>
        <p:nvSpPr>
          <p:cNvPr id="27" name="Flowchart: Process 26">
            <a:extLst>
              <a:ext uri="{FF2B5EF4-FFF2-40B4-BE49-F238E27FC236}">
                <a16:creationId xmlns:a16="http://schemas.microsoft.com/office/drawing/2014/main" id="{D6DF6F36-15D0-C8B0-8F50-6902350CE40A}"/>
              </a:ext>
            </a:extLst>
          </p:cNvPr>
          <p:cNvSpPr/>
          <p:nvPr/>
        </p:nvSpPr>
        <p:spPr>
          <a:xfrm>
            <a:off x="5329091" y="4702253"/>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4</a:t>
            </a:r>
          </a:p>
        </p:txBody>
      </p:sp>
      <p:sp>
        <p:nvSpPr>
          <p:cNvPr id="3" name="Arrow: Left 2">
            <a:hlinkClick r:id="rId4" action="ppaction://hlinksldjump"/>
            <a:extLst>
              <a:ext uri="{FF2B5EF4-FFF2-40B4-BE49-F238E27FC236}">
                <a16:creationId xmlns:a16="http://schemas.microsoft.com/office/drawing/2014/main" id="{8233D0E8-4255-AFC9-AE4E-4ACAF334C787}"/>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984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0FF2AE-1811-F0D3-2B0C-E2120D5B3A3E}"/>
              </a:ext>
            </a:extLst>
          </p:cNvPr>
          <p:cNvPicPr>
            <a:picLocks noChangeAspect="1"/>
          </p:cNvPicPr>
          <p:nvPr/>
        </p:nvPicPr>
        <p:blipFill>
          <a:blip r:embed="rId2"/>
          <a:stretch>
            <a:fillRect/>
          </a:stretch>
        </p:blipFill>
        <p:spPr>
          <a:xfrm>
            <a:off x="0" y="0"/>
            <a:ext cx="12192000" cy="6858000"/>
          </a:xfrm>
          <a:prstGeom prst="rect">
            <a:avLst/>
          </a:prstGeom>
        </p:spPr>
      </p:pic>
      <p:pic>
        <p:nvPicPr>
          <p:cNvPr id="4" name="object 5">
            <a:extLst>
              <a:ext uri="{FF2B5EF4-FFF2-40B4-BE49-F238E27FC236}">
                <a16:creationId xmlns:a16="http://schemas.microsoft.com/office/drawing/2014/main" id="{6E3A741A-BA6F-BA7A-1E34-C3234E4F670E}"/>
              </a:ext>
            </a:extLst>
          </p:cNvPr>
          <p:cNvPicPr/>
          <p:nvPr/>
        </p:nvPicPr>
        <p:blipFill>
          <a:blip r:embed="rId3" cstate="print"/>
          <a:stretch>
            <a:fillRect/>
          </a:stretch>
        </p:blipFill>
        <p:spPr>
          <a:xfrm>
            <a:off x="9528318" y="6125075"/>
            <a:ext cx="1962150" cy="542925"/>
          </a:xfrm>
          <a:prstGeom prst="rect">
            <a:avLst/>
          </a:prstGeom>
        </p:spPr>
      </p:pic>
      <p:sp>
        <p:nvSpPr>
          <p:cNvPr id="6" name="Arrow: Left 5">
            <a:hlinkClick r:id="rId4" action="ppaction://hlinksldjump"/>
            <a:extLst>
              <a:ext uri="{FF2B5EF4-FFF2-40B4-BE49-F238E27FC236}">
                <a16:creationId xmlns:a16="http://schemas.microsoft.com/office/drawing/2014/main" id="{3E0AAB77-FF59-2105-8534-3D60180100B1}"/>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0713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3C38177-892F-77FF-9DB4-0E623821EE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70830B-2DDD-E804-8728-BB7E59154393}"/>
              </a:ext>
            </a:extLst>
          </p:cNvPr>
          <p:cNvSpPr txBox="1"/>
          <p:nvPr/>
        </p:nvSpPr>
        <p:spPr>
          <a:xfrm>
            <a:off x="2495550" y="1371600"/>
            <a:ext cx="7200900" cy="378565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Transaction Simulation &amp; Fraud Detection Output</a:t>
            </a:r>
            <a:endParaRPr lang="en-IN" sz="6000" dirty="0">
              <a:solidFill>
                <a:schemeClr val="bg1"/>
              </a:solidFill>
              <a:latin typeface="Rockwell" panose="02060603020205020403" pitchFamily="18" charset="0"/>
            </a:endParaRPr>
          </a:p>
        </p:txBody>
      </p:sp>
      <p:pic>
        <p:nvPicPr>
          <p:cNvPr id="4" name="object 5">
            <a:extLst>
              <a:ext uri="{FF2B5EF4-FFF2-40B4-BE49-F238E27FC236}">
                <a16:creationId xmlns:a16="http://schemas.microsoft.com/office/drawing/2014/main" id="{CE7B95CE-F798-2303-955B-70482810E932}"/>
              </a:ext>
            </a:extLst>
          </p:cNvPr>
          <p:cNvPicPr/>
          <p:nvPr/>
        </p:nvPicPr>
        <p:blipFill>
          <a:blip r:embed="rId3" cstate="print"/>
          <a:stretch>
            <a:fillRect/>
          </a:stretch>
        </p:blipFill>
        <p:spPr>
          <a:xfrm>
            <a:off x="9528318" y="6125075"/>
            <a:ext cx="1962150" cy="542925"/>
          </a:xfrm>
          <a:prstGeom prst="rect">
            <a:avLst/>
          </a:prstGeom>
        </p:spPr>
      </p:pic>
      <p:sp>
        <p:nvSpPr>
          <p:cNvPr id="5" name="Arrow: Left 4">
            <a:hlinkClick r:id="rId4" action="ppaction://hlinksldjump"/>
            <a:extLst>
              <a:ext uri="{FF2B5EF4-FFF2-40B4-BE49-F238E27FC236}">
                <a16:creationId xmlns:a16="http://schemas.microsoft.com/office/drawing/2014/main" id="{CB80F96B-D129-8569-59CC-413D787D57CA}"/>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84011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trans="73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EC9C3C56-7A1C-B0D7-526A-3FDDFB5BA1DA}"/>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6BA2A556-B811-3103-2BFE-1EE0FBC60B3B}"/>
              </a:ext>
            </a:extLst>
          </p:cNvPr>
          <p:cNvSpPr txBox="1">
            <a:spLocks noGrp="1"/>
          </p:cNvSpPr>
          <p:nvPr>
            <p:ph type="ftr" sz="quarter" idx="5"/>
          </p:nvPr>
        </p:nvSpPr>
        <p:spPr>
          <a:prstGeom prst="rect">
            <a:avLst/>
          </a:prstGeom>
        </p:spPr>
        <p:txBody>
          <a:bodyPr vert="horz" wrap="square" lIns="0" tIns="19050" rIns="0" bIns="0" rtlCol="0">
            <a:spAutoFit/>
          </a:body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cxnSp>
        <p:nvCxnSpPr>
          <p:cNvPr id="9" name="Straight Connector 8">
            <a:extLst>
              <a:ext uri="{FF2B5EF4-FFF2-40B4-BE49-F238E27FC236}">
                <a16:creationId xmlns:a16="http://schemas.microsoft.com/office/drawing/2014/main" id="{B562031E-EEA2-C747-08C7-D8E908C8D666}"/>
              </a:ext>
            </a:extLst>
          </p:cNvPr>
          <p:cNvCxnSpPr>
            <a:cxnSpLocks/>
          </p:cNvCxnSpPr>
          <p:nvPr/>
        </p:nvCxnSpPr>
        <p:spPr>
          <a:xfrm>
            <a:off x="4163158" y="0"/>
            <a:ext cx="14748" cy="6858000"/>
          </a:xfrm>
          <a:prstGeom prst="line">
            <a:avLst/>
          </a:prstGeom>
          <a:ln w="25400">
            <a:gradFill>
              <a:gsLst>
                <a:gs pos="74000">
                  <a:schemeClr val="tx2">
                    <a:lumMod val="40000"/>
                    <a:lumOff val="60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CB7E237-275D-D407-F60C-D968A1425570}"/>
              </a:ext>
            </a:extLst>
          </p:cNvPr>
          <p:cNvSpPr txBox="1"/>
          <p:nvPr/>
        </p:nvSpPr>
        <p:spPr>
          <a:xfrm>
            <a:off x="218775" y="721281"/>
            <a:ext cx="4672773" cy="1077218"/>
          </a:xfrm>
          <a:prstGeom prst="rect">
            <a:avLst/>
          </a:prstGeom>
          <a:noFill/>
        </p:spPr>
        <p:txBody>
          <a:bodyPr wrap="square" rtlCol="0">
            <a:spAutoFit/>
          </a:bodyPr>
          <a:lstStyle/>
          <a:p>
            <a:pPr algn="l"/>
            <a:r>
              <a:rPr lang="en-IN" sz="3200" b="1" dirty="0"/>
              <a:t>Real-Time Fraud Detection Interface</a:t>
            </a:r>
            <a:endParaRPr lang="en-IN" sz="3200" b="1" dirty="0">
              <a:latin typeface="Rockwell" panose="02060603020205020403" pitchFamily="18" charset="0"/>
            </a:endParaRPr>
          </a:p>
        </p:txBody>
      </p:sp>
      <p:sp>
        <p:nvSpPr>
          <p:cNvPr id="12" name="TextBox 11">
            <a:extLst>
              <a:ext uri="{FF2B5EF4-FFF2-40B4-BE49-F238E27FC236}">
                <a16:creationId xmlns:a16="http://schemas.microsoft.com/office/drawing/2014/main" id="{40953F4F-3BFE-D466-6DDB-4E56B961A9E0}"/>
              </a:ext>
            </a:extLst>
          </p:cNvPr>
          <p:cNvSpPr txBox="1"/>
          <p:nvPr/>
        </p:nvSpPr>
        <p:spPr>
          <a:xfrm>
            <a:off x="-2458" y="2004899"/>
            <a:ext cx="3736258" cy="584775"/>
          </a:xfrm>
          <a:prstGeom prst="rect">
            <a:avLst/>
          </a:prstGeom>
          <a:noFill/>
        </p:spPr>
        <p:txBody>
          <a:bodyPr wrap="square" rtlCol="0">
            <a:spAutoFit/>
          </a:bodyPr>
          <a:lstStyle/>
          <a:p>
            <a:pPr algn="ctr"/>
            <a:r>
              <a:rPr lang="en-US" sz="1600" dirty="0"/>
              <a:t>Live predictions, risk scores, and transparent alerts</a:t>
            </a:r>
            <a:endParaRPr lang="en-IN" sz="1600" dirty="0">
              <a:latin typeface="Rockwell" panose="02060603020205020403" pitchFamily="18" charset="0"/>
            </a:endParaRPr>
          </a:p>
        </p:txBody>
      </p:sp>
      <p:sp>
        <p:nvSpPr>
          <p:cNvPr id="17" name="Flowchart: Process 16">
            <a:extLst>
              <a:ext uri="{FF2B5EF4-FFF2-40B4-BE49-F238E27FC236}">
                <a16:creationId xmlns:a16="http://schemas.microsoft.com/office/drawing/2014/main" id="{9FF26EA1-98C8-5321-98D0-36A3A0D8FA2F}"/>
              </a:ext>
            </a:extLst>
          </p:cNvPr>
          <p:cNvSpPr/>
          <p:nvPr/>
        </p:nvSpPr>
        <p:spPr>
          <a:xfrm>
            <a:off x="4408110" y="192867"/>
            <a:ext cx="3672349" cy="290765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319EB773-B332-9ACE-D42C-6303E7393C4C}"/>
              </a:ext>
            </a:extLst>
          </p:cNvPr>
          <p:cNvSpPr txBox="1"/>
          <p:nvPr/>
        </p:nvSpPr>
        <p:spPr>
          <a:xfrm>
            <a:off x="5173119" y="392058"/>
            <a:ext cx="2852454" cy="2600712"/>
          </a:xfrm>
          <a:prstGeom prst="rect">
            <a:avLst/>
          </a:prstGeom>
          <a:noFill/>
        </p:spPr>
        <p:txBody>
          <a:bodyPr wrap="square" rtlCol="0">
            <a:spAutoFit/>
          </a:bodyPr>
          <a:lstStyle/>
          <a:p>
            <a:pPr algn="l"/>
            <a:r>
              <a:rPr lang="en-US" dirty="0">
                <a:latin typeface="Rockwell" panose="02060603020205020403" pitchFamily="18" charset="0"/>
              </a:rPr>
              <a:t>User input features include transaction amount, transaction type, sender and receiver balances, and additional transaction-related attributes.</a:t>
            </a:r>
            <a:endParaRPr lang="en-US" sz="900" dirty="0">
              <a:latin typeface="Rockwell" panose="02060603020205020403" pitchFamily="18" charset="0"/>
            </a:endParaRPr>
          </a:p>
          <a:p>
            <a:pPr algn="l"/>
            <a:r>
              <a:rPr lang="en-US" sz="900" dirty="0">
                <a:latin typeface="Rockwell" panose="02060603020205020403" pitchFamily="18" charset="0"/>
              </a:rPr>
              <a:t>.</a:t>
            </a:r>
          </a:p>
          <a:p>
            <a:pPr algn="l"/>
            <a:r>
              <a:rPr lang="en-US" sz="1400" dirty="0">
                <a:latin typeface="Rockwell" panose="02060603020205020403" pitchFamily="18" charset="0"/>
              </a:rPr>
              <a:t>Inputs used to evaluate each transaction in real time.</a:t>
            </a:r>
          </a:p>
        </p:txBody>
      </p:sp>
      <p:sp>
        <p:nvSpPr>
          <p:cNvPr id="27" name="Flowchart: Process 26">
            <a:extLst>
              <a:ext uri="{FF2B5EF4-FFF2-40B4-BE49-F238E27FC236}">
                <a16:creationId xmlns:a16="http://schemas.microsoft.com/office/drawing/2014/main" id="{DF760086-6CF3-1197-D6C0-81686C94F061}"/>
              </a:ext>
            </a:extLst>
          </p:cNvPr>
          <p:cNvSpPr/>
          <p:nvPr/>
        </p:nvSpPr>
        <p:spPr>
          <a:xfrm>
            <a:off x="4510548" y="335441"/>
            <a:ext cx="562946" cy="654881"/>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1</a:t>
            </a:r>
          </a:p>
        </p:txBody>
      </p:sp>
      <p:sp>
        <p:nvSpPr>
          <p:cNvPr id="5" name="Flowchart: Process 4">
            <a:extLst>
              <a:ext uri="{FF2B5EF4-FFF2-40B4-BE49-F238E27FC236}">
                <a16:creationId xmlns:a16="http://schemas.microsoft.com/office/drawing/2014/main" id="{B9AE10A9-DA88-19BB-43E4-6ECB5E45097D}"/>
              </a:ext>
            </a:extLst>
          </p:cNvPr>
          <p:cNvSpPr/>
          <p:nvPr/>
        </p:nvSpPr>
        <p:spPr>
          <a:xfrm>
            <a:off x="8271379" y="185493"/>
            <a:ext cx="3672349" cy="290765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Process 6">
            <a:extLst>
              <a:ext uri="{FF2B5EF4-FFF2-40B4-BE49-F238E27FC236}">
                <a16:creationId xmlns:a16="http://schemas.microsoft.com/office/drawing/2014/main" id="{40A9E14E-1F16-8409-0D22-BAF39C884C91}"/>
              </a:ext>
            </a:extLst>
          </p:cNvPr>
          <p:cNvSpPr/>
          <p:nvPr/>
        </p:nvSpPr>
        <p:spPr>
          <a:xfrm>
            <a:off x="4422858" y="3207743"/>
            <a:ext cx="3672349" cy="290765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Process 7">
            <a:extLst>
              <a:ext uri="{FF2B5EF4-FFF2-40B4-BE49-F238E27FC236}">
                <a16:creationId xmlns:a16="http://schemas.microsoft.com/office/drawing/2014/main" id="{9C34BC3D-9181-BB0A-9A02-014D264BBB88}"/>
              </a:ext>
            </a:extLst>
          </p:cNvPr>
          <p:cNvSpPr/>
          <p:nvPr/>
        </p:nvSpPr>
        <p:spPr>
          <a:xfrm>
            <a:off x="8286127" y="3200369"/>
            <a:ext cx="3672349" cy="2907652"/>
          </a:xfrm>
          <a:prstGeom prst="flowChartProcess">
            <a:avLst/>
          </a:prstGeom>
          <a:solidFill>
            <a:schemeClr val="accent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lowchart: Process 18">
            <a:extLst>
              <a:ext uri="{FF2B5EF4-FFF2-40B4-BE49-F238E27FC236}">
                <a16:creationId xmlns:a16="http://schemas.microsoft.com/office/drawing/2014/main" id="{29488850-18D5-597C-8CF4-A857E7D0532B}"/>
              </a:ext>
            </a:extLst>
          </p:cNvPr>
          <p:cNvSpPr/>
          <p:nvPr/>
        </p:nvSpPr>
        <p:spPr>
          <a:xfrm>
            <a:off x="8388517" y="3355833"/>
            <a:ext cx="562946" cy="654881"/>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4</a:t>
            </a:r>
          </a:p>
        </p:txBody>
      </p:sp>
      <p:sp>
        <p:nvSpPr>
          <p:cNvPr id="20" name="Flowchart: Process 19">
            <a:extLst>
              <a:ext uri="{FF2B5EF4-FFF2-40B4-BE49-F238E27FC236}">
                <a16:creationId xmlns:a16="http://schemas.microsoft.com/office/drawing/2014/main" id="{AC5BFC85-DBE9-5C25-352C-6D5BDF42B6AE}"/>
              </a:ext>
            </a:extLst>
          </p:cNvPr>
          <p:cNvSpPr/>
          <p:nvPr/>
        </p:nvSpPr>
        <p:spPr>
          <a:xfrm>
            <a:off x="4529008" y="3355833"/>
            <a:ext cx="562946" cy="654881"/>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3</a:t>
            </a:r>
          </a:p>
        </p:txBody>
      </p:sp>
      <p:sp>
        <p:nvSpPr>
          <p:cNvPr id="28" name="Flowchart: Process 27">
            <a:extLst>
              <a:ext uri="{FF2B5EF4-FFF2-40B4-BE49-F238E27FC236}">
                <a16:creationId xmlns:a16="http://schemas.microsoft.com/office/drawing/2014/main" id="{90D4539E-57E6-9514-6F16-9A92AE3B3414}"/>
              </a:ext>
            </a:extLst>
          </p:cNvPr>
          <p:cNvSpPr/>
          <p:nvPr/>
        </p:nvSpPr>
        <p:spPr>
          <a:xfrm>
            <a:off x="8372613" y="335440"/>
            <a:ext cx="562946" cy="654881"/>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2</a:t>
            </a:r>
          </a:p>
        </p:txBody>
      </p:sp>
      <p:sp>
        <p:nvSpPr>
          <p:cNvPr id="29" name="TextBox 28">
            <a:extLst>
              <a:ext uri="{FF2B5EF4-FFF2-40B4-BE49-F238E27FC236}">
                <a16:creationId xmlns:a16="http://schemas.microsoft.com/office/drawing/2014/main" id="{621D1610-5931-4653-7897-5F9746A4BCF1}"/>
              </a:ext>
            </a:extLst>
          </p:cNvPr>
          <p:cNvSpPr txBox="1"/>
          <p:nvPr/>
        </p:nvSpPr>
        <p:spPr>
          <a:xfrm>
            <a:off x="8958836" y="484836"/>
            <a:ext cx="2984891" cy="2323713"/>
          </a:xfrm>
          <a:prstGeom prst="rect">
            <a:avLst/>
          </a:prstGeom>
          <a:noFill/>
        </p:spPr>
        <p:txBody>
          <a:bodyPr wrap="square" rtlCol="0">
            <a:spAutoFit/>
          </a:bodyPr>
          <a:lstStyle/>
          <a:p>
            <a:pPr algn="l"/>
            <a:r>
              <a:rPr lang="en-US" dirty="0"/>
              <a:t>Pre-trained ML models and saved preprocessing artifacts are loaded at runtime to generate predictions and fraud risk scores.</a:t>
            </a:r>
            <a:endParaRPr lang="en-US" dirty="0">
              <a:latin typeface="Rockwell" panose="02060603020205020403" pitchFamily="18" charset="0"/>
            </a:endParaRPr>
          </a:p>
          <a:p>
            <a:pPr algn="l"/>
            <a:endParaRPr lang="en-US" sz="900" dirty="0">
              <a:latin typeface="Rockwell" panose="02060603020205020403" pitchFamily="18" charset="0"/>
            </a:endParaRPr>
          </a:p>
          <a:p>
            <a:r>
              <a:rPr lang="en-US" sz="1400" dirty="0"/>
              <a:t>Models and preprocessing loaded dynamically for scoring.</a:t>
            </a:r>
          </a:p>
        </p:txBody>
      </p:sp>
      <p:sp>
        <p:nvSpPr>
          <p:cNvPr id="30" name="TextBox 29">
            <a:extLst>
              <a:ext uri="{FF2B5EF4-FFF2-40B4-BE49-F238E27FC236}">
                <a16:creationId xmlns:a16="http://schemas.microsoft.com/office/drawing/2014/main" id="{3218EACF-6067-7332-DA96-0F61012B4CFC}"/>
              </a:ext>
            </a:extLst>
          </p:cNvPr>
          <p:cNvSpPr txBox="1"/>
          <p:nvPr/>
        </p:nvSpPr>
        <p:spPr>
          <a:xfrm>
            <a:off x="5181600" y="3505200"/>
            <a:ext cx="2843973" cy="2323713"/>
          </a:xfrm>
          <a:prstGeom prst="rect">
            <a:avLst/>
          </a:prstGeom>
          <a:noFill/>
        </p:spPr>
        <p:txBody>
          <a:bodyPr wrap="square" rtlCol="0">
            <a:spAutoFit/>
          </a:bodyPr>
          <a:lstStyle/>
          <a:p>
            <a:r>
              <a:rPr lang="en-US" dirty="0">
                <a:latin typeface="Rockwell" panose="02060603020205020403" pitchFamily="18" charset="0"/>
              </a:rPr>
              <a:t>Outputs present fraud alert messages, fraud risk scores, estimated financial impact, and model confidence for transparency.</a:t>
            </a:r>
          </a:p>
          <a:p>
            <a:endParaRPr lang="en-US" sz="900" dirty="0">
              <a:latin typeface="Rockwell" panose="02060603020205020403" pitchFamily="18" charset="0"/>
            </a:endParaRPr>
          </a:p>
          <a:p>
            <a:r>
              <a:rPr lang="en-US" sz="1400" dirty="0">
                <a:latin typeface="Rockwell" panose="02060603020205020403" pitchFamily="18" charset="0"/>
              </a:rPr>
              <a:t>Clear alerts and metrics to support decisions.</a:t>
            </a:r>
          </a:p>
        </p:txBody>
      </p:sp>
      <p:sp>
        <p:nvSpPr>
          <p:cNvPr id="31" name="TextBox 30">
            <a:extLst>
              <a:ext uri="{FF2B5EF4-FFF2-40B4-BE49-F238E27FC236}">
                <a16:creationId xmlns:a16="http://schemas.microsoft.com/office/drawing/2014/main" id="{EF63BE0D-01EE-E313-9B1C-3B78970521B4}"/>
              </a:ext>
            </a:extLst>
          </p:cNvPr>
          <p:cNvSpPr txBox="1"/>
          <p:nvPr/>
        </p:nvSpPr>
        <p:spPr>
          <a:xfrm>
            <a:off x="9051417" y="3477560"/>
            <a:ext cx="2892310" cy="2539157"/>
          </a:xfrm>
          <a:prstGeom prst="rect">
            <a:avLst/>
          </a:prstGeom>
          <a:noFill/>
        </p:spPr>
        <p:txBody>
          <a:bodyPr wrap="square" rtlCol="0">
            <a:spAutoFit/>
          </a:bodyPr>
          <a:lstStyle/>
          <a:p>
            <a:r>
              <a:rPr lang="en-US" dirty="0"/>
              <a:t>Business value includes real-time decision support, operational efficiency, and deployment readiness for integration into production systems.</a:t>
            </a:r>
          </a:p>
          <a:p>
            <a:endParaRPr lang="en-US" sz="900" dirty="0"/>
          </a:p>
          <a:p>
            <a:r>
              <a:rPr lang="en-US" sz="1400" dirty="0"/>
              <a:t>Benefits for operations and production deployment.</a:t>
            </a:r>
          </a:p>
          <a:p>
            <a:endParaRPr lang="en-IN" sz="1400" dirty="0"/>
          </a:p>
        </p:txBody>
      </p:sp>
      <p:sp>
        <p:nvSpPr>
          <p:cNvPr id="3" name="Arrow: Left 2">
            <a:hlinkClick r:id="rId4" action="ppaction://hlinksldjump"/>
            <a:extLst>
              <a:ext uri="{FF2B5EF4-FFF2-40B4-BE49-F238E27FC236}">
                <a16:creationId xmlns:a16="http://schemas.microsoft.com/office/drawing/2014/main" id="{8BB743DB-F28D-56FB-D788-5066D7CDB0E4}"/>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5852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6A811-9FD4-5381-E07B-420BC950B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4" y="0"/>
            <a:ext cx="12192000" cy="3276600"/>
          </a:xfrm>
          <a:prstGeom prst="rect">
            <a:avLst/>
          </a:prstGeom>
          <a:noFill/>
          <a:ln w="25400">
            <a:gradFill>
              <a:gsLst>
                <a:gs pos="31000">
                  <a:schemeClr val="tx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5" name="Picture 4">
            <a:extLst>
              <a:ext uri="{FF2B5EF4-FFF2-40B4-BE49-F238E27FC236}">
                <a16:creationId xmlns:a16="http://schemas.microsoft.com/office/drawing/2014/main" id="{E9646C15-1D8E-DA95-3C1F-DCE054DEA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5" y="3276600"/>
            <a:ext cx="12192000" cy="3581400"/>
          </a:xfrm>
          <a:prstGeom prst="rect">
            <a:avLst/>
          </a:prstGeom>
          <a:noFill/>
          <a:ln w="25400">
            <a:gradFill>
              <a:gsLst>
                <a:gs pos="31000">
                  <a:schemeClr val="tx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7" name="TextBox 6">
            <a:extLst>
              <a:ext uri="{FF2B5EF4-FFF2-40B4-BE49-F238E27FC236}">
                <a16:creationId xmlns:a16="http://schemas.microsoft.com/office/drawing/2014/main" id="{EE99F532-0870-13D0-6224-988C5168CF0F}"/>
              </a:ext>
            </a:extLst>
          </p:cNvPr>
          <p:cNvSpPr txBox="1"/>
          <p:nvPr/>
        </p:nvSpPr>
        <p:spPr>
          <a:xfrm>
            <a:off x="19665" y="3086566"/>
            <a:ext cx="4191000" cy="684867"/>
          </a:xfrm>
          <a:prstGeom prst="rect">
            <a:avLst/>
          </a:prstGeom>
          <a:noFill/>
        </p:spPr>
        <p:txBody>
          <a:bodyPr wrap="square" rtlCol="0">
            <a:spAutoFit/>
          </a:bodyPr>
          <a:lstStyle/>
          <a:p>
            <a:pPr marL="0" indent="0" algn="l">
              <a:lnSpc>
                <a:spcPts val="5550"/>
              </a:lnSpc>
              <a:buNone/>
            </a:pPr>
            <a:r>
              <a:rPr lang="en-US" sz="1800" b="1" dirty="0">
                <a:solidFill>
                  <a:schemeClr val="bg1"/>
                </a:solidFill>
                <a:latin typeface="Rockwell" panose="02060603020205020403" pitchFamily="18" charset="0"/>
                <a:ea typeface="Crimson Pro Bold" pitchFamily="34" charset="-122"/>
                <a:cs typeface="Crimson Pro Bold" pitchFamily="34" charset="-120"/>
              </a:rPr>
              <a:t>Legitimate Transaction Output</a:t>
            </a:r>
            <a:endParaRPr lang="en-US" sz="1800" b="1" dirty="0">
              <a:solidFill>
                <a:schemeClr val="bg1"/>
              </a:solidFill>
              <a:latin typeface="Rockwell" panose="02060603020205020403" pitchFamily="18" charset="0"/>
            </a:endParaRPr>
          </a:p>
        </p:txBody>
      </p:sp>
      <p:sp>
        <p:nvSpPr>
          <p:cNvPr id="9" name="TextBox 8">
            <a:extLst>
              <a:ext uri="{FF2B5EF4-FFF2-40B4-BE49-F238E27FC236}">
                <a16:creationId xmlns:a16="http://schemas.microsoft.com/office/drawing/2014/main" id="{F80F9C9F-1FF1-74AB-320E-208C9B18ECD8}"/>
              </a:ext>
            </a:extLst>
          </p:cNvPr>
          <p:cNvSpPr txBox="1"/>
          <p:nvPr/>
        </p:nvSpPr>
        <p:spPr>
          <a:xfrm>
            <a:off x="19665" y="-228600"/>
            <a:ext cx="2981633" cy="684867"/>
          </a:xfrm>
          <a:prstGeom prst="rect">
            <a:avLst/>
          </a:prstGeom>
          <a:noFill/>
        </p:spPr>
        <p:txBody>
          <a:bodyPr wrap="square">
            <a:spAutoFit/>
          </a:bodyPr>
          <a:lstStyle/>
          <a:p>
            <a:pPr marL="0" indent="0" algn="l">
              <a:lnSpc>
                <a:spcPts val="5550"/>
              </a:lnSpc>
              <a:buNone/>
            </a:pPr>
            <a:r>
              <a:rPr lang="en-US" sz="1800" b="1" dirty="0">
                <a:solidFill>
                  <a:schemeClr val="bg1"/>
                </a:solidFill>
                <a:latin typeface="Rockwell" panose="02060603020205020403" pitchFamily="18" charset="0"/>
                <a:ea typeface="Crimson Pro Bold" pitchFamily="34" charset="-122"/>
                <a:cs typeface="Crimson Pro Bold" pitchFamily="34" charset="-120"/>
              </a:rPr>
              <a:t>Fraud Prediction Output</a:t>
            </a:r>
            <a:endParaRPr lang="en-US" sz="1800" dirty="0">
              <a:solidFill>
                <a:schemeClr val="bg1"/>
              </a:solidFill>
              <a:latin typeface="Rockwell" panose="02060603020205020403" pitchFamily="18" charset="0"/>
            </a:endParaRPr>
          </a:p>
        </p:txBody>
      </p:sp>
      <p:sp>
        <p:nvSpPr>
          <p:cNvPr id="4" name="Arrow: Left 3">
            <a:hlinkClick r:id="rId4" action="ppaction://hlinksldjump"/>
            <a:extLst>
              <a:ext uri="{FF2B5EF4-FFF2-40B4-BE49-F238E27FC236}">
                <a16:creationId xmlns:a16="http://schemas.microsoft.com/office/drawing/2014/main" id="{D2DFCCB4-E05B-0B8E-B02E-693A444F38EC}"/>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4215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D08F031-45D2-0F1F-4491-D1FD08D711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A07596-7A23-0D0E-4F88-E1785D587B40}"/>
              </a:ext>
            </a:extLst>
          </p:cNvPr>
          <p:cNvSpPr txBox="1"/>
          <p:nvPr/>
        </p:nvSpPr>
        <p:spPr>
          <a:xfrm>
            <a:off x="2495550" y="1676400"/>
            <a:ext cx="7200900" cy="286232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Power BI Dashboard &amp; Business Insights</a:t>
            </a:r>
            <a:endParaRPr lang="en-IN" sz="6000" dirty="0">
              <a:solidFill>
                <a:schemeClr val="bg1"/>
              </a:solidFill>
              <a:latin typeface="Rockwell" panose="02060603020205020403" pitchFamily="18" charset="0"/>
            </a:endParaRPr>
          </a:p>
        </p:txBody>
      </p:sp>
      <p:pic>
        <p:nvPicPr>
          <p:cNvPr id="4" name="object 5">
            <a:extLst>
              <a:ext uri="{FF2B5EF4-FFF2-40B4-BE49-F238E27FC236}">
                <a16:creationId xmlns:a16="http://schemas.microsoft.com/office/drawing/2014/main" id="{71BB3CE7-5239-0E10-DC79-790DD0C30049}"/>
              </a:ext>
            </a:extLst>
          </p:cNvPr>
          <p:cNvPicPr/>
          <p:nvPr/>
        </p:nvPicPr>
        <p:blipFill>
          <a:blip r:embed="rId3" cstate="print"/>
          <a:stretch>
            <a:fillRect/>
          </a:stretch>
        </p:blipFill>
        <p:spPr>
          <a:xfrm>
            <a:off x="9528318" y="6125075"/>
            <a:ext cx="1962150" cy="542925"/>
          </a:xfrm>
          <a:prstGeom prst="rect">
            <a:avLst/>
          </a:prstGeom>
        </p:spPr>
      </p:pic>
      <p:sp>
        <p:nvSpPr>
          <p:cNvPr id="5" name="Arrow: Left 4">
            <a:hlinkClick r:id="rId4" action="ppaction://hlinksldjump"/>
            <a:extLst>
              <a:ext uri="{FF2B5EF4-FFF2-40B4-BE49-F238E27FC236}">
                <a16:creationId xmlns:a16="http://schemas.microsoft.com/office/drawing/2014/main" id="{CDE7EE37-A58A-9EDD-2671-FF71C0F139B0}"/>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099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03D1F-EC24-CB36-F4EA-931682F0C201}"/>
              </a:ext>
            </a:extLst>
          </p:cNvPr>
          <p:cNvPicPr>
            <a:picLocks noChangeAspect="1"/>
          </p:cNvPicPr>
          <p:nvPr/>
        </p:nvPicPr>
        <p:blipFill>
          <a:blip r:embed="rId3"/>
          <a:stretch>
            <a:fillRect/>
          </a:stretch>
        </p:blipFill>
        <p:spPr>
          <a:xfrm>
            <a:off x="3962400" y="1828800"/>
            <a:ext cx="8089421" cy="4244820"/>
          </a:xfrm>
          <a:prstGeom prst="rect">
            <a:avLst/>
          </a:prstGeom>
          <a:effectLst>
            <a:glow rad="127000">
              <a:schemeClr val="accent1"/>
            </a:glow>
          </a:effectLst>
        </p:spPr>
      </p:pic>
      <p:sp>
        <p:nvSpPr>
          <p:cNvPr id="4" name="TextBox 3">
            <a:extLst>
              <a:ext uri="{FF2B5EF4-FFF2-40B4-BE49-F238E27FC236}">
                <a16:creationId xmlns:a16="http://schemas.microsoft.com/office/drawing/2014/main" id="{1759994B-CEEF-F956-743C-5A7791134F36}"/>
              </a:ext>
            </a:extLst>
          </p:cNvPr>
          <p:cNvSpPr txBox="1"/>
          <p:nvPr/>
        </p:nvSpPr>
        <p:spPr>
          <a:xfrm>
            <a:off x="127889" y="1066800"/>
            <a:ext cx="3124200" cy="1384995"/>
          </a:xfrm>
          <a:prstGeom prst="rect">
            <a:avLst/>
          </a:prstGeom>
          <a:noFill/>
        </p:spPr>
        <p:txBody>
          <a:bodyPr wrap="square" rtlCol="0">
            <a:spAutoFit/>
          </a:bodyPr>
          <a:lstStyle/>
          <a:p>
            <a:pPr algn="l"/>
            <a:r>
              <a:rPr lang="en-US" sz="2800" dirty="0">
                <a:latin typeface="Rockwell" panose="02060603020205020403" pitchFamily="18" charset="0"/>
              </a:rPr>
              <a:t>Drive </a:t>
            </a:r>
            <a:r>
              <a:rPr lang="en-US" sz="2800" b="1" dirty="0">
                <a:latin typeface="Rockwell" panose="02060603020205020403" pitchFamily="18" charset="0"/>
              </a:rPr>
              <a:t>Risk-Aware</a:t>
            </a:r>
            <a:r>
              <a:rPr lang="en-US" sz="2800" dirty="0">
                <a:latin typeface="Rockwell" panose="02060603020205020403" pitchFamily="18" charset="0"/>
              </a:rPr>
              <a:t> Decisions with Data</a:t>
            </a:r>
            <a:endParaRPr lang="en-IN" sz="2800" dirty="0">
              <a:latin typeface="Rockwell" panose="02060603020205020403" pitchFamily="18" charset="0"/>
            </a:endParaRPr>
          </a:p>
        </p:txBody>
      </p:sp>
      <p:cxnSp>
        <p:nvCxnSpPr>
          <p:cNvPr id="12" name="Straight Connector 11">
            <a:extLst>
              <a:ext uri="{FF2B5EF4-FFF2-40B4-BE49-F238E27FC236}">
                <a16:creationId xmlns:a16="http://schemas.microsoft.com/office/drawing/2014/main" id="{830054F7-EBE9-CBA8-CAD5-FB72A91BF2DD}"/>
              </a:ext>
            </a:extLst>
          </p:cNvPr>
          <p:cNvCxnSpPr/>
          <p:nvPr/>
        </p:nvCxnSpPr>
        <p:spPr>
          <a:xfrm>
            <a:off x="3810000" y="0"/>
            <a:ext cx="76200" cy="6858000"/>
          </a:xfrm>
          <a:prstGeom prst="line">
            <a:avLst/>
          </a:prstGeom>
          <a:ln w="31750">
            <a:gradFill>
              <a:gsLst>
                <a:gs pos="6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3DBFDA0-12D4-5871-ECF6-144B9E8BCD79}"/>
              </a:ext>
            </a:extLst>
          </p:cNvPr>
          <p:cNvSpPr txBox="1"/>
          <p:nvPr/>
        </p:nvSpPr>
        <p:spPr>
          <a:xfrm>
            <a:off x="0" y="2590800"/>
            <a:ext cx="3810000" cy="584775"/>
          </a:xfrm>
          <a:prstGeom prst="rect">
            <a:avLst/>
          </a:prstGeom>
          <a:noFill/>
        </p:spPr>
        <p:txBody>
          <a:bodyPr wrap="square" rtlCol="0">
            <a:spAutoFit/>
          </a:bodyPr>
          <a:lstStyle/>
          <a:p>
            <a:pPr algn="just"/>
            <a:r>
              <a:rPr lang="en-US" sz="1600" dirty="0">
                <a:latin typeface="Rockwell" panose="02060603020205020403" pitchFamily="18" charset="0"/>
              </a:rPr>
              <a:t>Power BI dashboards that turn fraud detection into measurable action</a:t>
            </a:r>
            <a:endParaRPr lang="en-IN" sz="1600" dirty="0">
              <a:latin typeface="Rockwell" panose="02060603020205020403" pitchFamily="18" charset="0"/>
            </a:endParaRPr>
          </a:p>
        </p:txBody>
      </p:sp>
      <p:sp>
        <p:nvSpPr>
          <p:cNvPr id="14" name="Flowchart: Process 13">
            <a:extLst>
              <a:ext uri="{FF2B5EF4-FFF2-40B4-BE49-F238E27FC236}">
                <a16:creationId xmlns:a16="http://schemas.microsoft.com/office/drawing/2014/main" id="{C63841EF-8E1F-5EEB-B5CC-04B2795F606C}"/>
              </a:ext>
            </a:extLst>
          </p:cNvPr>
          <p:cNvSpPr/>
          <p:nvPr/>
        </p:nvSpPr>
        <p:spPr>
          <a:xfrm>
            <a:off x="3962400" y="228600"/>
            <a:ext cx="8013221" cy="1447800"/>
          </a:xfrm>
          <a:prstGeom prst="flowChartProcess">
            <a:avLst/>
          </a:prstGeom>
          <a:solidFill>
            <a:schemeClr val="accent1">
              <a:alpha val="5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3EDC182-CCE1-193E-C74F-893CEB4E6AD3}"/>
              </a:ext>
            </a:extLst>
          </p:cNvPr>
          <p:cNvSpPr txBox="1"/>
          <p:nvPr/>
        </p:nvSpPr>
        <p:spPr>
          <a:xfrm>
            <a:off x="4000499" y="120974"/>
            <a:ext cx="7937021" cy="1548052"/>
          </a:xfrm>
          <a:prstGeom prst="rect">
            <a:avLst/>
          </a:prstGeom>
          <a:noFill/>
        </p:spPr>
        <p:txBody>
          <a:bodyPr wrap="square" rtlCol="0">
            <a:spAutoFit/>
          </a:bodyPr>
          <a:lstStyle/>
          <a:p>
            <a:pPr algn="just">
              <a:lnSpc>
                <a:spcPct val="150000"/>
              </a:lnSpc>
            </a:pPr>
            <a:r>
              <a:rPr lang="en-US" sz="2000" dirty="0">
                <a:solidFill>
                  <a:schemeClr val="bg1"/>
                </a:solidFill>
                <a:latin typeface="Rockwell" panose="02060603020205020403" pitchFamily="18" charset="0"/>
              </a:rPr>
              <a:t>Power BI dashboards visualize fraud trends, financial impact, and operational KPIs to support informed decision-making.</a:t>
            </a:r>
          </a:p>
          <a:p>
            <a:pPr algn="just">
              <a:lnSpc>
                <a:spcPct val="150000"/>
              </a:lnSpc>
            </a:pPr>
            <a:endParaRPr lang="en-US" sz="900" dirty="0">
              <a:solidFill>
                <a:schemeClr val="bg1"/>
              </a:solidFill>
              <a:latin typeface="Rockwell" panose="02060603020205020403" pitchFamily="18" charset="0"/>
            </a:endParaRPr>
          </a:p>
          <a:p>
            <a:pPr algn="just">
              <a:lnSpc>
                <a:spcPct val="150000"/>
              </a:lnSpc>
            </a:pPr>
            <a:r>
              <a:rPr lang="en-US" sz="1600" dirty="0">
                <a:solidFill>
                  <a:schemeClr val="bg1"/>
                </a:solidFill>
              </a:rPr>
              <a:t>Visualize trends, impacts, and KPIs for clearer decisions.</a:t>
            </a:r>
            <a:endParaRPr lang="en-IN" sz="1600" dirty="0">
              <a:solidFill>
                <a:schemeClr val="bg1"/>
              </a:solidFill>
              <a:latin typeface="Rockwell" panose="02060603020205020403" pitchFamily="18" charset="0"/>
            </a:endParaRPr>
          </a:p>
        </p:txBody>
      </p:sp>
      <p:sp>
        <p:nvSpPr>
          <p:cNvPr id="2" name="Arrow: Left 1">
            <a:hlinkClick r:id="rId4" action="ppaction://hlinksldjump"/>
            <a:extLst>
              <a:ext uri="{FF2B5EF4-FFF2-40B4-BE49-F238E27FC236}">
                <a16:creationId xmlns:a16="http://schemas.microsoft.com/office/drawing/2014/main" id="{E6B70C8F-26F4-CE29-F73A-FAE9FA810907}"/>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74751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B099082-DCE8-602A-6A38-B64A57ABE05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52DFA7-43BA-41E8-36F0-E847FC78F31E}"/>
              </a:ext>
            </a:extLst>
          </p:cNvPr>
          <p:cNvSpPr txBox="1"/>
          <p:nvPr/>
        </p:nvSpPr>
        <p:spPr>
          <a:xfrm>
            <a:off x="2495550" y="2209800"/>
            <a:ext cx="7200900" cy="193899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Financial Impact &amp; Conclusion</a:t>
            </a:r>
            <a:endParaRPr lang="en-IN" sz="6000" dirty="0">
              <a:solidFill>
                <a:schemeClr val="bg1"/>
              </a:solidFill>
              <a:latin typeface="Rockwell" panose="02060603020205020403" pitchFamily="18" charset="0"/>
            </a:endParaRPr>
          </a:p>
        </p:txBody>
      </p:sp>
      <p:pic>
        <p:nvPicPr>
          <p:cNvPr id="4" name="object 5">
            <a:extLst>
              <a:ext uri="{FF2B5EF4-FFF2-40B4-BE49-F238E27FC236}">
                <a16:creationId xmlns:a16="http://schemas.microsoft.com/office/drawing/2014/main" id="{0E8DA36C-DA0F-A92C-FEE7-7B834DBD441C}"/>
              </a:ext>
            </a:extLst>
          </p:cNvPr>
          <p:cNvPicPr/>
          <p:nvPr/>
        </p:nvPicPr>
        <p:blipFill>
          <a:blip r:embed="rId3" cstate="print"/>
          <a:stretch>
            <a:fillRect/>
          </a:stretch>
        </p:blipFill>
        <p:spPr>
          <a:xfrm>
            <a:off x="9528318" y="6125075"/>
            <a:ext cx="1962150" cy="542925"/>
          </a:xfrm>
          <a:prstGeom prst="rect">
            <a:avLst/>
          </a:prstGeom>
        </p:spPr>
      </p:pic>
      <p:sp>
        <p:nvSpPr>
          <p:cNvPr id="5" name="Arrow: Left 4">
            <a:hlinkClick r:id="rId4" action="ppaction://hlinksldjump"/>
            <a:extLst>
              <a:ext uri="{FF2B5EF4-FFF2-40B4-BE49-F238E27FC236}">
                <a16:creationId xmlns:a16="http://schemas.microsoft.com/office/drawing/2014/main" id="{ACE03B95-10A1-3251-DCD9-B1C10A358B23}"/>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3865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A90F63-35B9-A741-B4DA-002B6F1F3F1D}"/>
              </a:ext>
            </a:extLst>
          </p:cNvPr>
          <p:cNvSpPr txBox="1"/>
          <p:nvPr/>
        </p:nvSpPr>
        <p:spPr>
          <a:xfrm>
            <a:off x="228600" y="533400"/>
            <a:ext cx="6324600" cy="646331"/>
          </a:xfrm>
          <a:prstGeom prst="rect">
            <a:avLst/>
          </a:prstGeom>
          <a:noFill/>
        </p:spPr>
        <p:txBody>
          <a:bodyPr wrap="square" rtlCol="0">
            <a:spAutoFit/>
          </a:bodyPr>
          <a:lstStyle/>
          <a:p>
            <a:pPr algn="l"/>
            <a:r>
              <a:rPr lang="en-US" sz="3600" b="1" dirty="0">
                <a:latin typeface="Rockwell" panose="02060603020205020403" pitchFamily="18" charset="0"/>
              </a:rPr>
              <a:t>Financial Impact Analysis</a:t>
            </a:r>
          </a:p>
        </p:txBody>
      </p:sp>
      <p:sp>
        <p:nvSpPr>
          <p:cNvPr id="3" name="TextBox 2">
            <a:extLst>
              <a:ext uri="{FF2B5EF4-FFF2-40B4-BE49-F238E27FC236}">
                <a16:creationId xmlns:a16="http://schemas.microsoft.com/office/drawing/2014/main" id="{8CD44117-2652-7746-BB42-4967F0A84C75}"/>
              </a:ext>
            </a:extLst>
          </p:cNvPr>
          <p:cNvSpPr txBox="1"/>
          <p:nvPr/>
        </p:nvSpPr>
        <p:spPr>
          <a:xfrm>
            <a:off x="838200" y="3276600"/>
            <a:ext cx="10744200" cy="336637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dirty="0">
                <a:latin typeface="Rockwell" panose="02060603020205020403" pitchFamily="18" charset="0"/>
              </a:rPr>
              <a:t>The fraud detection system translates model predictions into measurable business value by estimating potential financial losses and prevention outcomes.</a:t>
            </a:r>
          </a:p>
          <a:p>
            <a:pPr marL="285750" indent="-285750" algn="just">
              <a:lnSpc>
                <a:spcPct val="150000"/>
              </a:lnSpc>
              <a:buFont typeface="Wingdings" panose="05000000000000000000" pitchFamily="2" charset="2"/>
              <a:buChar char="q"/>
            </a:pPr>
            <a:r>
              <a:rPr lang="en-US" dirty="0">
                <a:latin typeface="Rockwell" panose="02060603020205020403" pitchFamily="18" charset="0"/>
              </a:rPr>
              <a:t>Calculates </a:t>
            </a:r>
            <a:r>
              <a:rPr lang="en-US" b="1" dirty="0">
                <a:latin typeface="Rockwell" panose="02060603020205020403" pitchFamily="18" charset="0"/>
              </a:rPr>
              <a:t>expected fraud loss</a:t>
            </a:r>
            <a:r>
              <a:rPr lang="en-US" dirty="0">
                <a:latin typeface="Rockwell" panose="02060603020205020403" pitchFamily="18" charset="0"/>
              </a:rPr>
              <a:t> based on detected fraud cases</a:t>
            </a:r>
          </a:p>
          <a:p>
            <a:pPr marL="285750" indent="-285750" algn="just">
              <a:lnSpc>
                <a:spcPct val="150000"/>
              </a:lnSpc>
              <a:buFont typeface="Wingdings" panose="05000000000000000000" pitchFamily="2" charset="2"/>
              <a:buChar char="q"/>
            </a:pPr>
            <a:r>
              <a:rPr lang="en-US" dirty="0">
                <a:latin typeface="Rockwell" panose="02060603020205020403" pitchFamily="18" charset="0"/>
              </a:rPr>
              <a:t>Estimates </a:t>
            </a:r>
            <a:r>
              <a:rPr lang="en-US" b="1" dirty="0">
                <a:latin typeface="Rockwell" panose="02060603020205020403" pitchFamily="18" charset="0"/>
              </a:rPr>
              <a:t>loss prevented</a:t>
            </a:r>
            <a:r>
              <a:rPr lang="en-US" dirty="0">
                <a:latin typeface="Rockwell" panose="02060603020205020403" pitchFamily="18" charset="0"/>
              </a:rPr>
              <a:t> through early fraud identification</a:t>
            </a:r>
          </a:p>
          <a:p>
            <a:pPr marL="285750" indent="-285750" algn="just">
              <a:lnSpc>
                <a:spcPct val="150000"/>
              </a:lnSpc>
              <a:buFont typeface="Wingdings" panose="05000000000000000000" pitchFamily="2" charset="2"/>
              <a:buChar char="q"/>
            </a:pPr>
            <a:r>
              <a:rPr lang="en-US" dirty="0">
                <a:latin typeface="Rockwell" panose="02060603020205020403" pitchFamily="18" charset="0"/>
              </a:rPr>
              <a:t>Highlights financial risk associated with missed fraud cases</a:t>
            </a:r>
          </a:p>
          <a:p>
            <a:pPr marL="285750" indent="-285750" algn="just">
              <a:lnSpc>
                <a:spcPct val="150000"/>
              </a:lnSpc>
              <a:buFont typeface="Wingdings" panose="05000000000000000000" pitchFamily="2" charset="2"/>
              <a:buChar char="q"/>
            </a:pPr>
            <a:r>
              <a:rPr lang="en-US" dirty="0">
                <a:latin typeface="Rockwell" panose="02060603020205020403" pitchFamily="18" charset="0"/>
              </a:rPr>
              <a:t>This analysis helps stakeholders understand the </a:t>
            </a:r>
            <a:r>
              <a:rPr lang="en-US" b="1" dirty="0">
                <a:latin typeface="Rockwell" panose="02060603020205020403" pitchFamily="18" charset="0"/>
              </a:rPr>
              <a:t>real monetary impact</a:t>
            </a:r>
            <a:r>
              <a:rPr lang="en-US" dirty="0">
                <a:latin typeface="Rockwell" panose="02060603020205020403" pitchFamily="18" charset="0"/>
              </a:rPr>
              <a:t> of fraud detection performance.</a:t>
            </a:r>
          </a:p>
          <a:p>
            <a:pPr marL="285750" indent="-285750" algn="just">
              <a:lnSpc>
                <a:spcPct val="150000"/>
              </a:lnSpc>
              <a:buFont typeface="Wingdings" panose="05000000000000000000" pitchFamily="2" charset="2"/>
              <a:buChar char="q"/>
            </a:pPr>
            <a:endParaRPr lang="en-IN" dirty="0">
              <a:latin typeface="Rockwell" panose="02060603020205020403" pitchFamily="18" charset="0"/>
            </a:endParaRPr>
          </a:p>
        </p:txBody>
      </p:sp>
      <p:pic>
        <p:nvPicPr>
          <p:cNvPr id="5" name="Picture 4">
            <a:extLst>
              <a:ext uri="{FF2B5EF4-FFF2-40B4-BE49-F238E27FC236}">
                <a16:creationId xmlns:a16="http://schemas.microsoft.com/office/drawing/2014/main" id="{43937F88-4695-8D0F-E82C-7CDCB0E5A88F}"/>
              </a:ext>
            </a:extLst>
          </p:cNvPr>
          <p:cNvPicPr>
            <a:picLocks noChangeAspect="1"/>
          </p:cNvPicPr>
          <p:nvPr/>
        </p:nvPicPr>
        <p:blipFill>
          <a:blip r:embed="rId3"/>
          <a:stretch>
            <a:fillRect/>
          </a:stretch>
        </p:blipFill>
        <p:spPr>
          <a:xfrm>
            <a:off x="1676400" y="1199396"/>
            <a:ext cx="8458200" cy="1873379"/>
          </a:xfrm>
          <a:prstGeom prst="rect">
            <a:avLst/>
          </a:prstGeom>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pic>
      <p:sp>
        <p:nvSpPr>
          <p:cNvPr id="6" name="Arrow: Left 5">
            <a:hlinkClick r:id="rId4" action="ppaction://hlinksldjump"/>
            <a:extLst>
              <a:ext uri="{FF2B5EF4-FFF2-40B4-BE49-F238E27FC236}">
                <a16:creationId xmlns:a16="http://schemas.microsoft.com/office/drawing/2014/main" id="{A9F3020B-804C-FB3D-2E80-DAFC50E241B9}"/>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2197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2BFA28-BBFE-83EE-D4C1-77A2105B09DA}"/>
              </a:ext>
            </a:extLst>
          </p:cNvPr>
          <p:cNvSpPr txBox="1"/>
          <p:nvPr/>
        </p:nvSpPr>
        <p:spPr>
          <a:xfrm>
            <a:off x="762000" y="1295400"/>
            <a:ext cx="10439400" cy="501130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400" dirty="0">
                <a:latin typeface="Rockwell" panose="02060603020205020403" pitchFamily="18" charset="0"/>
              </a:rPr>
              <a:t>Developed an </a:t>
            </a:r>
            <a:r>
              <a:rPr lang="en-US" sz="2400" b="1" dirty="0">
                <a:latin typeface="Rockwell" panose="02060603020205020403" pitchFamily="18" charset="0"/>
              </a:rPr>
              <a:t>end-to-end machine learning–based fraud detection system</a:t>
            </a:r>
            <a:r>
              <a:rPr lang="en-US" sz="2400" dirty="0">
                <a:latin typeface="Rockwell" panose="02060603020205020403" pitchFamily="18" charset="0"/>
              </a:rPr>
              <a:t> for mobile financial transactions</a:t>
            </a:r>
          </a:p>
          <a:p>
            <a:pPr marL="342900" indent="-342900" algn="just">
              <a:lnSpc>
                <a:spcPct val="150000"/>
              </a:lnSpc>
              <a:buFont typeface="Wingdings" panose="05000000000000000000" pitchFamily="2" charset="2"/>
              <a:buChar char="q"/>
            </a:pPr>
            <a:r>
              <a:rPr lang="en-US" sz="2400" dirty="0">
                <a:latin typeface="Rockwell" panose="02060603020205020403" pitchFamily="18" charset="0"/>
              </a:rPr>
              <a:t>Effectively handled </a:t>
            </a:r>
            <a:r>
              <a:rPr lang="en-US" sz="2400" b="1" dirty="0">
                <a:latin typeface="Rockwell" panose="02060603020205020403" pitchFamily="18" charset="0"/>
              </a:rPr>
              <a:t>imbalanced data</a:t>
            </a:r>
            <a:r>
              <a:rPr lang="en-US" sz="2400" dirty="0">
                <a:latin typeface="Rockwell" panose="02060603020205020403" pitchFamily="18" charset="0"/>
              </a:rPr>
              <a:t> and focused on </a:t>
            </a:r>
            <a:r>
              <a:rPr lang="en-US" sz="2400" b="1" dirty="0">
                <a:latin typeface="Rockwell" panose="02060603020205020403" pitchFamily="18" charset="0"/>
              </a:rPr>
              <a:t>business-critical metrics</a:t>
            </a:r>
            <a:endParaRPr lang="en-US" sz="2400" dirty="0">
              <a:latin typeface="Rockwell" panose="02060603020205020403" pitchFamily="18" charset="0"/>
            </a:endParaRPr>
          </a:p>
          <a:p>
            <a:pPr marL="342900" indent="-342900" algn="just">
              <a:lnSpc>
                <a:spcPct val="150000"/>
              </a:lnSpc>
              <a:buFont typeface="Wingdings" panose="05000000000000000000" pitchFamily="2" charset="2"/>
              <a:buChar char="q"/>
            </a:pPr>
            <a:r>
              <a:rPr lang="en-US" sz="2400" dirty="0">
                <a:latin typeface="Rockwell" panose="02060603020205020403" pitchFamily="18" charset="0"/>
              </a:rPr>
              <a:t>Enabled </a:t>
            </a:r>
            <a:r>
              <a:rPr lang="en-US" sz="2400" b="1" dirty="0">
                <a:latin typeface="Rockwell" panose="02060603020205020403" pitchFamily="18" charset="0"/>
              </a:rPr>
              <a:t>real-time fraud detection</a:t>
            </a:r>
            <a:r>
              <a:rPr lang="en-US" sz="2400" dirty="0">
                <a:latin typeface="Rockwell" panose="02060603020205020403" pitchFamily="18" charset="0"/>
              </a:rPr>
              <a:t> through a </a:t>
            </a:r>
            <a:r>
              <a:rPr lang="en-US" sz="2400" dirty="0" err="1">
                <a:latin typeface="Rockwell" panose="02060603020205020403" pitchFamily="18" charset="0"/>
              </a:rPr>
              <a:t>Streamlit</a:t>
            </a:r>
            <a:r>
              <a:rPr lang="en-US" sz="2400" dirty="0">
                <a:latin typeface="Rockwell" panose="02060603020205020403" pitchFamily="18" charset="0"/>
              </a:rPr>
              <a:t> application</a:t>
            </a:r>
          </a:p>
          <a:p>
            <a:pPr marL="342900" indent="-342900" algn="just">
              <a:lnSpc>
                <a:spcPct val="150000"/>
              </a:lnSpc>
              <a:buFont typeface="Wingdings" panose="05000000000000000000" pitchFamily="2" charset="2"/>
              <a:buChar char="q"/>
            </a:pPr>
            <a:r>
              <a:rPr lang="en-US" sz="2400" dirty="0">
                <a:latin typeface="Rockwell" panose="02060603020205020403" pitchFamily="18" charset="0"/>
              </a:rPr>
              <a:t>Translated predictions into </a:t>
            </a:r>
            <a:r>
              <a:rPr lang="en-US" sz="2400" b="1" dirty="0">
                <a:latin typeface="Rockwell" panose="02060603020205020403" pitchFamily="18" charset="0"/>
              </a:rPr>
              <a:t>financial impact and actionable insights</a:t>
            </a:r>
            <a:r>
              <a:rPr lang="en-US" sz="2400" dirty="0">
                <a:latin typeface="Rockwell" panose="02060603020205020403" pitchFamily="18" charset="0"/>
              </a:rPr>
              <a:t> using Power BI</a:t>
            </a:r>
          </a:p>
          <a:p>
            <a:pPr algn="just">
              <a:lnSpc>
                <a:spcPct val="150000"/>
              </a:lnSpc>
            </a:pPr>
            <a:r>
              <a:rPr lang="en-US" sz="2400" dirty="0">
                <a:latin typeface="Rockwell" panose="02060603020205020403" pitchFamily="18" charset="0"/>
              </a:rPr>
              <a:t>The solution improves fraud detection accuracy, reduces financial loss, and supports data-driven fraud prevention.</a:t>
            </a:r>
            <a:endParaRPr lang="en-IN" sz="2400" dirty="0">
              <a:latin typeface="Rockwell" panose="02060603020205020403" pitchFamily="18" charset="0"/>
            </a:endParaRPr>
          </a:p>
        </p:txBody>
      </p:sp>
      <p:sp>
        <p:nvSpPr>
          <p:cNvPr id="10" name="TextBox 9">
            <a:extLst>
              <a:ext uri="{FF2B5EF4-FFF2-40B4-BE49-F238E27FC236}">
                <a16:creationId xmlns:a16="http://schemas.microsoft.com/office/drawing/2014/main" id="{EB340240-591C-7A05-CBAC-9383F7E00C43}"/>
              </a:ext>
            </a:extLst>
          </p:cNvPr>
          <p:cNvSpPr txBox="1"/>
          <p:nvPr/>
        </p:nvSpPr>
        <p:spPr>
          <a:xfrm>
            <a:off x="0" y="304800"/>
            <a:ext cx="12192000" cy="769441"/>
          </a:xfrm>
          <a:prstGeom prst="rect">
            <a:avLst/>
          </a:prstGeom>
          <a:noFill/>
        </p:spPr>
        <p:txBody>
          <a:bodyPr wrap="square" rtlCol="0">
            <a:spAutoFit/>
          </a:bodyPr>
          <a:lstStyle/>
          <a:p>
            <a:pPr algn="ctr"/>
            <a:r>
              <a:rPr lang="en-US" sz="4400" b="1" dirty="0">
                <a:latin typeface="Rockwell" panose="02060603020205020403" pitchFamily="18" charset="0"/>
              </a:rPr>
              <a:t>Conclusion</a:t>
            </a:r>
          </a:p>
        </p:txBody>
      </p:sp>
      <p:sp>
        <p:nvSpPr>
          <p:cNvPr id="3" name="Arrow: Left 2">
            <a:hlinkClick r:id="rId3" action="ppaction://hlinksldjump"/>
            <a:extLst>
              <a:ext uri="{FF2B5EF4-FFF2-40B4-BE49-F238E27FC236}">
                <a16:creationId xmlns:a16="http://schemas.microsoft.com/office/drawing/2014/main" id="{933BA147-7766-953D-34F6-ADD8EA8D01DB}"/>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506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973955" y="280170"/>
            <a:ext cx="2609850" cy="755335"/>
          </a:xfrm>
          <a:prstGeom prst="rect">
            <a:avLst/>
          </a:prstGeom>
        </p:spPr>
        <p:txBody>
          <a:bodyPr vert="horz" wrap="square" lIns="0" tIns="16510" rIns="0" bIns="0" rtlCol="0">
            <a:spAutoFit/>
          </a:bodyPr>
          <a:lstStyle/>
          <a:p>
            <a:pPr marL="12700" algn="ctr">
              <a:lnSpc>
                <a:spcPct val="100000"/>
              </a:lnSpc>
              <a:spcBef>
                <a:spcPts val="130"/>
              </a:spcBef>
            </a:pPr>
            <a:r>
              <a:rPr sz="4800" spc="-10" dirty="0"/>
              <a:t>Agenda</a:t>
            </a:r>
          </a:p>
        </p:txBody>
      </p:sp>
      <p:sp>
        <p:nvSpPr>
          <p:cNvPr id="3" name="object 3"/>
          <p:cNvSpPr txBox="1">
            <a:spLocks noGrp="1"/>
          </p:cNvSpPr>
          <p:nvPr>
            <p:ph type="ftr" sz="quarter" idx="5"/>
          </p:nvPr>
        </p:nvSpPr>
        <p:spPr>
          <a:prstGeom prst="rect">
            <a:avLst/>
          </a:prstGeom>
        </p:spPr>
        <p:txBody>
          <a:bodyPr vert="horz" wrap="square" lIns="0" tIns="19050" rIns="0" bIns="0" rtlCol="0">
            <a:spAutoFit/>
          </a:body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graphicFrame>
        <p:nvGraphicFramePr>
          <p:cNvPr id="18" name="Table 17">
            <a:extLst>
              <a:ext uri="{FF2B5EF4-FFF2-40B4-BE49-F238E27FC236}">
                <a16:creationId xmlns:a16="http://schemas.microsoft.com/office/drawing/2014/main" id="{ECE5B2EE-B9CD-7FD6-94AD-B1BD3619934E}"/>
              </a:ext>
            </a:extLst>
          </p:cNvPr>
          <p:cNvGraphicFramePr>
            <a:graphicFrameLocks noGrp="1"/>
          </p:cNvGraphicFramePr>
          <p:nvPr>
            <p:extLst>
              <p:ext uri="{D42A27DB-BD31-4B8C-83A1-F6EECF244321}">
                <p14:modId xmlns:p14="http://schemas.microsoft.com/office/powerpoint/2010/main" val="565205903"/>
              </p:ext>
            </p:extLst>
          </p:nvPr>
        </p:nvGraphicFramePr>
        <p:xfrm>
          <a:off x="433240" y="1195721"/>
          <a:ext cx="11325520" cy="4876495"/>
        </p:xfrm>
        <a:graphic>
          <a:graphicData uri="http://schemas.openxmlformats.org/drawingml/2006/table">
            <a:tbl>
              <a:tblPr>
                <a:tableStyleId>{5C22544A-7EE6-4342-B048-85BDC9FD1C3A}</a:tableStyleId>
              </a:tblPr>
              <a:tblGrid>
                <a:gridCol w="5662760">
                  <a:extLst>
                    <a:ext uri="{9D8B030D-6E8A-4147-A177-3AD203B41FA5}">
                      <a16:colId xmlns:a16="http://schemas.microsoft.com/office/drawing/2014/main" val="4259136039"/>
                    </a:ext>
                  </a:extLst>
                </a:gridCol>
                <a:gridCol w="5662760">
                  <a:extLst>
                    <a:ext uri="{9D8B030D-6E8A-4147-A177-3AD203B41FA5}">
                      <a16:colId xmlns:a16="http://schemas.microsoft.com/office/drawing/2014/main" val="2542674768"/>
                    </a:ext>
                  </a:extLst>
                </a:gridCol>
              </a:tblGrid>
              <a:tr h="783884">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3" action="ppaction://hlinksldjump">
                            <a:extLst>
                              <a:ext uri="{A12FA001-AC4F-418D-AE19-62706E023703}">
                                <ahyp:hlinkClr xmlns:ahyp="http://schemas.microsoft.com/office/drawing/2018/hyperlinkcolor" val="tx"/>
                              </a:ext>
                            </a:extLst>
                          </a:hlinkClick>
                        </a:rPr>
                        <a:t>Problem Statement</a:t>
                      </a:r>
                      <a:endParaRPr lang="en-IN" sz="2400" b="1" dirty="0">
                        <a:solidFill>
                          <a:schemeClr val="tx1"/>
                        </a:solidFill>
                        <a:latin typeface="Rockwell" panose="02060603020205020403" pitchFamily="18" charset="0"/>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4" action="ppaction://hlinksldjump">
                            <a:extLst>
                              <a:ext uri="{A12FA001-AC4F-418D-AE19-62706E023703}">
                                <ahyp:hlinkClr xmlns:ahyp="http://schemas.microsoft.com/office/drawing/2018/hyperlinkcolor" val="tx"/>
                              </a:ext>
                            </a:extLst>
                          </a:hlinkClick>
                        </a:rPr>
                        <a:t>Solution Overview</a:t>
                      </a:r>
                      <a:endParaRPr lang="en-IN" sz="2400" dirty="0">
                        <a:solidFill>
                          <a:schemeClr val="tx1"/>
                        </a:solidFill>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413697795"/>
                  </a:ext>
                </a:extLst>
              </a:tr>
              <a:tr h="526451">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5" action="ppaction://hlinksldjump">
                            <a:extLst>
                              <a:ext uri="{A12FA001-AC4F-418D-AE19-62706E023703}">
                                <ahyp:hlinkClr xmlns:ahyp="http://schemas.microsoft.com/office/drawing/2018/hyperlinkcolor" val="tx"/>
                              </a:ext>
                            </a:extLst>
                          </a:hlinkClick>
                        </a:rPr>
                        <a:t>Dataset Overview</a:t>
                      </a:r>
                      <a:endParaRPr lang="en-IN" sz="2400" b="1" dirty="0">
                        <a:solidFill>
                          <a:schemeClr val="tx1"/>
                        </a:solidFill>
                        <a:latin typeface="Rockwell" panose="02060603020205020403" pitchFamily="18" charset="0"/>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6" action="ppaction://hlinksldjump">
                            <a:extLst>
                              <a:ext uri="{A12FA001-AC4F-418D-AE19-62706E023703}">
                                <ahyp:hlinkClr xmlns:ahyp="http://schemas.microsoft.com/office/drawing/2018/hyperlinkcolor" val="tx"/>
                              </a:ext>
                            </a:extLst>
                          </a:hlinkClick>
                        </a:rPr>
                        <a:t>System Architecture</a:t>
                      </a:r>
                      <a:endParaRPr lang="en-IN" sz="2400" dirty="0">
                        <a:solidFill>
                          <a:schemeClr val="tx1"/>
                        </a:solidFill>
                        <a:latin typeface="Rockwell" panose="02060603020205020403" pitchFamily="18" charset="0"/>
                      </a:endParaRPr>
                    </a:p>
                  </a:txBody>
                  <a:tc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621983333"/>
                  </a:ext>
                </a:extLst>
              </a:tr>
              <a:tr h="1166505">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7" action="ppaction://hlinksldjump">
                            <a:extLst>
                              <a:ext uri="{A12FA001-AC4F-418D-AE19-62706E023703}">
                                <ahyp:hlinkClr xmlns:ahyp="http://schemas.microsoft.com/office/drawing/2018/hyperlinkcolor" val="tx"/>
                              </a:ext>
                            </a:extLst>
                          </a:hlinkClick>
                        </a:rPr>
                        <a:t>Data Preprocessing &amp; Feature Engineering</a:t>
                      </a:r>
                      <a:endParaRPr lang="en-IN" sz="2400" dirty="0">
                        <a:solidFill>
                          <a:schemeClr val="tx1"/>
                        </a:solidFill>
                        <a:latin typeface="Rockwell" panose="02060603020205020403" pitchFamily="18" charset="0"/>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8" action="ppaction://hlinksldjump">
                            <a:extLst>
                              <a:ext uri="{A12FA001-AC4F-418D-AE19-62706E023703}">
                                <ahyp:hlinkClr xmlns:ahyp="http://schemas.microsoft.com/office/drawing/2018/hyperlinkcolor" val="tx"/>
                              </a:ext>
                            </a:extLst>
                          </a:hlinkClick>
                        </a:rPr>
                        <a:t>Model Development &amp; Evaluation</a:t>
                      </a:r>
                      <a:endParaRPr lang="en-IN" sz="2400" b="1" dirty="0">
                        <a:solidFill>
                          <a:schemeClr val="tx1"/>
                        </a:solidFill>
                        <a:latin typeface="Rockwell" panose="02060603020205020403" pitchFamily="18" charset="0"/>
                      </a:endParaRPr>
                    </a:p>
                    <a:p>
                      <a:pPr algn="l"/>
                      <a:endParaRPr lang="en-IN" sz="2400" dirty="0">
                        <a:solidFill>
                          <a:schemeClr val="tx1"/>
                        </a:solidFill>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04426192"/>
                  </a:ext>
                </a:extLst>
              </a:tr>
              <a:tr h="1166505">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9" action="ppaction://hlinksldjump">
                            <a:extLst>
                              <a:ext uri="{A12FA001-AC4F-418D-AE19-62706E023703}">
                                <ahyp:hlinkClr xmlns:ahyp="http://schemas.microsoft.com/office/drawing/2018/hyperlinkcolor" val="tx"/>
                              </a:ext>
                            </a:extLst>
                          </a:hlinkClick>
                        </a:rPr>
                        <a:t>Streamlit Application Demonstration</a:t>
                      </a:r>
                      <a:endParaRPr lang="en-IN" sz="2400" dirty="0">
                        <a:solidFill>
                          <a:schemeClr val="tx1"/>
                        </a:solidFill>
                        <a:latin typeface="Rockwell" panose="02060603020205020403" pitchFamily="18" charset="0"/>
                      </a:endParaRPr>
                    </a:p>
                    <a:p>
                      <a:pPr algn="l"/>
                      <a:endParaRPr lang="en-IN" sz="2400" dirty="0">
                        <a:solidFill>
                          <a:schemeClr val="tx1"/>
                        </a:solidFill>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10" action="ppaction://hlinksldjump">
                            <a:extLst>
                              <a:ext uri="{A12FA001-AC4F-418D-AE19-62706E023703}">
                                <ahyp:hlinkClr xmlns:ahyp="http://schemas.microsoft.com/office/drawing/2018/hyperlinkcolor" val="tx"/>
                              </a:ext>
                            </a:extLst>
                          </a:hlinkClick>
                        </a:rPr>
                        <a:t>Transaction Simulation &amp; Fraud Detection Output</a:t>
                      </a:r>
                      <a:endParaRPr lang="en-IN" sz="2400" dirty="0">
                        <a:solidFill>
                          <a:schemeClr val="tx1"/>
                        </a:solidFill>
                        <a:latin typeface="Rockwell" panose="02060603020205020403" pitchFamily="18" charset="0"/>
                      </a:endParaRPr>
                    </a:p>
                    <a:p>
                      <a:pPr algn="l"/>
                      <a:endParaRPr lang="en-IN" sz="2400" dirty="0">
                        <a:solidFill>
                          <a:schemeClr val="tx1"/>
                        </a:solidFill>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097782994"/>
                  </a:ext>
                </a:extLst>
              </a:tr>
              <a:tr h="1166505">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11" action="ppaction://hlinksldjump">
                            <a:extLst>
                              <a:ext uri="{A12FA001-AC4F-418D-AE19-62706E023703}">
                                <ahyp:hlinkClr xmlns:ahyp="http://schemas.microsoft.com/office/drawing/2018/hyperlinkcolor" val="tx"/>
                              </a:ext>
                            </a:extLst>
                          </a:hlinkClick>
                        </a:rPr>
                        <a:t>Power BI Dashboard &amp; Business Insights</a:t>
                      </a:r>
                      <a:endParaRPr lang="en-IN" sz="2400" dirty="0">
                        <a:solidFill>
                          <a:schemeClr val="tx1"/>
                        </a:solidFill>
                        <a:latin typeface="Rockwell" panose="02060603020205020403" pitchFamily="18" charset="0"/>
                      </a:endParaRPr>
                    </a:p>
                    <a:p>
                      <a:pPr algn="l"/>
                      <a:endParaRPr lang="en-IN" sz="2400" dirty="0">
                        <a:solidFill>
                          <a:schemeClr val="tx1"/>
                        </a:solidFill>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723900" marR="0" lvl="0" indent="0" algn="l" defTabSz="914400" eaLnBrk="1" fontAlgn="auto" latinLnBrk="0" hangingPunct="1">
                        <a:lnSpc>
                          <a:spcPct val="100000"/>
                        </a:lnSpc>
                        <a:spcBef>
                          <a:spcPts val="0"/>
                        </a:spcBef>
                        <a:spcAft>
                          <a:spcPts val="0"/>
                        </a:spcAft>
                        <a:buClrTx/>
                        <a:buSzTx/>
                        <a:buFontTx/>
                        <a:buNone/>
                        <a:tabLst/>
                        <a:defRPr/>
                      </a:pPr>
                      <a:r>
                        <a:rPr lang="en-IN" sz="2400" b="1" dirty="0">
                          <a:solidFill>
                            <a:schemeClr val="tx1"/>
                          </a:solidFill>
                          <a:latin typeface="Rockwell" panose="02060603020205020403" pitchFamily="18" charset="0"/>
                          <a:hlinkClick r:id="rId12" action="ppaction://hlinksldjump">
                            <a:extLst>
                              <a:ext uri="{A12FA001-AC4F-418D-AE19-62706E023703}">
                                <ahyp:hlinkClr xmlns:ahyp="http://schemas.microsoft.com/office/drawing/2018/hyperlinkcolor" val="tx"/>
                              </a:ext>
                            </a:extLst>
                          </a:hlinkClick>
                        </a:rPr>
                        <a:t>Financial Impact &amp; Conclusion</a:t>
                      </a:r>
                      <a:endParaRPr lang="en-IN" sz="2400" dirty="0">
                        <a:solidFill>
                          <a:schemeClr val="tx1"/>
                        </a:solidFill>
                        <a:latin typeface="Rockwell" panose="02060603020205020403" pitchFamily="18" charset="0"/>
                      </a:endParaRPr>
                    </a:p>
                    <a:p>
                      <a:pPr algn="l"/>
                      <a:endParaRPr lang="en-IN" sz="2400" dirty="0">
                        <a:solidFill>
                          <a:schemeClr val="tx1"/>
                        </a:solidFill>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633666700"/>
                  </a:ext>
                </a:extLst>
              </a:tr>
            </a:tbl>
          </a:graphicData>
        </a:graphic>
      </p:graphicFrame>
      <p:sp>
        <p:nvSpPr>
          <p:cNvPr id="21" name="Flowchart: Process 20">
            <a:extLst>
              <a:ext uri="{FF2B5EF4-FFF2-40B4-BE49-F238E27FC236}">
                <a16:creationId xmlns:a16="http://schemas.microsoft.com/office/drawing/2014/main" id="{E4DA3413-F741-D6BD-0C8E-BC0BF0637D89}"/>
              </a:ext>
            </a:extLst>
          </p:cNvPr>
          <p:cNvSpPr/>
          <p:nvPr/>
        </p:nvSpPr>
        <p:spPr>
          <a:xfrm>
            <a:off x="666750" y="1319041"/>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1</a:t>
            </a:r>
          </a:p>
        </p:txBody>
      </p:sp>
      <p:sp>
        <p:nvSpPr>
          <p:cNvPr id="22" name="Flowchart: Process 21">
            <a:extLst>
              <a:ext uri="{FF2B5EF4-FFF2-40B4-BE49-F238E27FC236}">
                <a16:creationId xmlns:a16="http://schemas.microsoft.com/office/drawing/2014/main" id="{341332AB-2896-CA40-2BA0-9AD48A513344}"/>
              </a:ext>
            </a:extLst>
          </p:cNvPr>
          <p:cNvSpPr/>
          <p:nvPr/>
        </p:nvSpPr>
        <p:spPr>
          <a:xfrm>
            <a:off x="6294120" y="1319041"/>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2</a:t>
            </a:r>
          </a:p>
        </p:txBody>
      </p:sp>
      <p:sp>
        <p:nvSpPr>
          <p:cNvPr id="23" name="Flowchart: Process 22">
            <a:extLst>
              <a:ext uri="{FF2B5EF4-FFF2-40B4-BE49-F238E27FC236}">
                <a16:creationId xmlns:a16="http://schemas.microsoft.com/office/drawing/2014/main" id="{2568F97E-1118-B57D-B9B4-64396F84B54C}"/>
              </a:ext>
            </a:extLst>
          </p:cNvPr>
          <p:cNvSpPr/>
          <p:nvPr/>
        </p:nvSpPr>
        <p:spPr>
          <a:xfrm>
            <a:off x="666750" y="2037522"/>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3</a:t>
            </a:r>
          </a:p>
        </p:txBody>
      </p:sp>
      <p:sp>
        <p:nvSpPr>
          <p:cNvPr id="24" name="Flowchart: Process 23">
            <a:extLst>
              <a:ext uri="{FF2B5EF4-FFF2-40B4-BE49-F238E27FC236}">
                <a16:creationId xmlns:a16="http://schemas.microsoft.com/office/drawing/2014/main" id="{C0C7149D-2D76-4E20-21C7-D21A7014DF3B}"/>
              </a:ext>
            </a:extLst>
          </p:cNvPr>
          <p:cNvSpPr/>
          <p:nvPr/>
        </p:nvSpPr>
        <p:spPr>
          <a:xfrm>
            <a:off x="6238070" y="5014895"/>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10</a:t>
            </a:r>
          </a:p>
        </p:txBody>
      </p:sp>
      <p:sp>
        <p:nvSpPr>
          <p:cNvPr id="25" name="Flowchart: Process 24">
            <a:extLst>
              <a:ext uri="{FF2B5EF4-FFF2-40B4-BE49-F238E27FC236}">
                <a16:creationId xmlns:a16="http://schemas.microsoft.com/office/drawing/2014/main" id="{C847CB01-C100-1BEB-623F-B136D4E7C583}"/>
              </a:ext>
            </a:extLst>
          </p:cNvPr>
          <p:cNvSpPr/>
          <p:nvPr/>
        </p:nvSpPr>
        <p:spPr>
          <a:xfrm>
            <a:off x="6263470" y="3841092"/>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8</a:t>
            </a:r>
          </a:p>
        </p:txBody>
      </p:sp>
      <p:sp>
        <p:nvSpPr>
          <p:cNvPr id="26" name="Flowchart: Process 25">
            <a:extLst>
              <a:ext uri="{FF2B5EF4-FFF2-40B4-BE49-F238E27FC236}">
                <a16:creationId xmlns:a16="http://schemas.microsoft.com/office/drawing/2014/main" id="{C6EAA36D-9B2A-E797-E69C-3A479CF9658C}"/>
              </a:ext>
            </a:extLst>
          </p:cNvPr>
          <p:cNvSpPr/>
          <p:nvPr/>
        </p:nvSpPr>
        <p:spPr>
          <a:xfrm>
            <a:off x="6278880" y="2687609"/>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6</a:t>
            </a:r>
          </a:p>
        </p:txBody>
      </p:sp>
      <p:sp>
        <p:nvSpPr>
          <p:cNvPr id="27" name="Flowchart: Process 26">
            <a:extLst>
              <a:ext uri="{FF2B5EF4-FFF2-40B4-BE49-F238E27FC236}">
                <a16:creationId xmlns:a16="http://schemas.microsoft.com/office/drawing/2014/main" id="{DE9C72B3-9BC0-CA5A-6A05-DA74E5C45368}"/>
              </a:ext>
            </a:extLst>
          </p:cNvPr>
          <p:cNvSpPr/>
          <p:nvPr/>
        </p:nvSpPr>
        <p:spPr>
          <a:xfrm>
            <a:off x="6299030" y="2037522"/>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4</a:t>
            </a:r>
          </a:p>
        </p:txBody>
      </p:sp>
      <p:sp>
        <p:nvSpPr>
          <p:cNvPr id="28" name="Flowchart: Process 27">
            <a:extLst>
              <a:ext uri="{FF2B5EF4-FFF2-40B4-BE49-F238E27FC236}">
                <a16:creationId xmlns:a16="http://schemas.microsoft.com/office/drawing/2014/main" id="{3D4A61C2-2AB9-9972-DE16-FB4576FDCFE5}"/>
              </a:ext>
            </a:extLst>
          </p:cNvPr>
          <p:cNvSpPr/>
          <p:nvPr/>
        </p:nvSpPr>
        <p:spPr>
          <a:xfrm>
            <a:off x="666750" y="2687609"/>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5</a:t>
            </a:r>
          </a:p>
        </p:txBody>
      </p:sp>
      <p:sp>
        <p:nvSpPr>
          <p:cNvPr id="29" name="Flowchart: Process 28">
            <a:extLst>
              <a:ext uri="{FF2B5EF4-FFF2-40B4-BE49-F238E27FC236}">
                <a16:creationId xmlns:a16="http://schemas.microsoft.com/office/drawing/2014/main" id="{24CF4D65-3DE7-7C81-D13D-FE4BA65FA08B}"/>
              </a:ext>
            </a:extLst>
          </p:cNvPr>
          <p:cNvSpPr/>
          <p:nvPr/>
        </p:nvSpPr>
        <p:spPr>
          <a:xfrm>
            <a:off x="666750" y="3814548"/>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7</a:t>
            </a:r>
          </a:p>
        </p:txBody>
      </p:sp>
      <p:sp>
        <p:nvSpPr>
          <p:cNvPr id="30" name="Flowchart: Process 29">
            <a:extLst>
              <a:ext uri="{FF2B5EF4-FFF2-40B4-BE49-F238E27FC236}">
                <a16:creationId xmlns:a16="http://schemas.microsoft.com/office/drawing/2014/main" id="{683CC1B3-2782-5DC1-E327-8E92200704A3}"/>
              </a:ext>
            </a:extLst>
          </p:cNvPr>
          <p:cNvSpPr/>
          <p:nvPr/>
        </p:nvSpPr>
        <p:spPr>
          <a:xfrm>
            <a:off x="666750" y="5111405"/>
            <a:ext cx="467020" cy="427554"/>
          </a:xfrm>
          <a:prstGeom prst="flowChartProces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dirty="0"/>
              <a:t>9</a:t>
            </a:r>
          </a:p>
        </p:txBody>
      </p:sp>
      <p:sp>
        <p:nvSpPr>
          <p:cNvPr id="5" name="Arrow: Left 4">
            <a:hlinkClick r:id="rId13" action="ppaction://hlinksldjump"/>
            <a:extLst>
              <a:ext uri="{FF2B5EF4-FFF2-40B4-BE49-F238E27FC236}">
                <a16:creationId xmlns:a16="http://schemas.microsoft.com/office/drawing/2014/main" id="{35DACDD4-3986-E1B4-2FDD-254ACE3CCC74}"/>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9450" y="6227946"/>
            <a:ext cx="7187565" cy="337185"/>
          </a:xfrm>
          <a:prstGeom prst="rect">
            <a:avLst/>
          </a:prstGeom>
        </p:spPr>
        <p:txBody>
          <a:bodyPr vert="horz" wrap="square" lIns="0" tIns="6350" rIns="0" bIns="0" rtlCol="0">
            <a:spAutoFit/>
          </a:bodyPr>
          <a:lstStyle/>
          <a:p>
            <a:pPr>
              <a:lnSpc>
                <a:spcPts val="1280"/>
              </a:lnSpc>
              <a:spcBef>
                <a:spcPts val="50"/>
              </a:spcBef>
            </a:pPr>
            <a:r>
              <a:rPr sz="1100" b="1" spc="-10" dirty="0">
                <a:solidFill>
                  <a:srgbClr val="AEABAB"/>
                </a:solidFill>
                <a:latin typeface="Calibri"/>
                <a:cs typeface="Calibri"/>
              </a:rPr>
              <a:t>CONFIDENTIAL</a:t>
            </a:r>
            <a:r>
              <a:rPr sz="1100" spc="-10" dirty="0">
                <a:solidFill>
                  <a:srgbClr val="AEABAB"/>
                </a:solidFill>
                <a:latin typeface="Calibri"/>
                <a:cs typeface="Calibri"/>
              </a:rPr>
              <a:t>: </a:t>
            </a:r>
            <a:r>
              <a:rPr sz="1100" dirty="0">
                <a:solidFill>
                  <a:srgbClr val="AEABAB"/>
                </a:solidFill>
                <a:latin typeface="Calibri"/>
                <a:cs typeface="Calibri"/>
              </a:rPr>
              <a:t>The</a:t>
            </a:r>
            <a:r>
              <a:rPr sz="1100" spc="30" dirty="0">
                <a:solidFill>
                  <a:srgbClr val="AEABAB"/>
                </a:solidFill>
                <a:latin typeface="Calibri"/>
                <a:cs typeface="Calibri"/>
              </a:rPr>
              <a:t> </a:t>
            </a:r>
            <a:r>
              <a:rPr sz="1100" dirty="0">
                <a:solidFill>
                  <a:srgbClr val="AEABAB"/>
                </a:solidFill>
                <a:latin typeface="Calibri"/>
                <a:cs typeface="Calibri"/>
              </a:rPr>
              <a:t>information</a:t>
            </a:r>
            <a:r>
              <a:rPr sz="1100" spc="-5" dirty="0">
                <a:solidFill>
                  <a:srgbClr val="AEABAB"/>
                </a:solidFill>
                <a:latin typeface="Calibri"/>
                <a:cs typeface="Calibri"/>
              </a:rPr>
              <a:t> </a:t>
            </a:r>
            <a:r>
              <a:rPr sz="1100" dirty="0">
                <a:solidFill>
                  <a:srgbClr val="AEABAB"/>
                </a:solidFill>
                <a:latin typeface="Calibri"/>
                <a:cs typeface="Calibri"/>
              </a:rPr>
              <a:t>in this</a:t>
            </a:r>
            <a:r>
              <a:rPr sz="1100" spc="-5" dirty="0">
                <a:solidFill>
                  <a:srgbClr val="AEABAB"/>
                </a:solidFill>
                <a:latin typeface="Calibri"/>
                <a:cs typeface="Calibri"/>
              </a:rPr>
              <a:t> </a:t>
            </a:r>
            <a:r>
              <a:rPr sz="1100" dirty="0">
                <a:solidFill>
                  <a:srgbClr val="AEABAB"/>
                </a:solidFill>
                <a:latin typeface="Calibri"/>
                <a:cs typeface="Calibri"/>
              </a:rPr>
              <a:t>document</a:t>
            </a:r>
            <a:r>
              <a:rPr sz="1100" spc="-10" dirty="0">
                <a:solidFill>
                  <a:srgbClr val="AEABAB"/>
                </a:solidFill>
                <a:latin typeface="Calibri"/>
                <a:cs typeface="Calibri"/>
              </a:rPr>
              <a:t> belongs</a:t>
            </a:r>
            <a:r>
              <a:rPr sz="1100" spc="-5" dirty="0">
                <a:solidFill>
                  <a:srgbClr val="AEABAB"/>
                </a:solidFill>
                <a:latin typeface="Calibri"/>
                <a:cs typeface="Calibri"/>
              </a:rPr>
              <a:t> </a:t>
            </a:r>
            <a:r>
              <a:rPr sz="1100" dirty="0">
                <a:solidFill>
                  <a:srgbClr val="AEABAB"/>
                </a:solidFill>
                <a:latin typeface="Calibri"/>
                <a:cs typeface="Calibri"/>
              </a:rPr>
              <a:t>to</a:t>
            </a:r>
            <a:r>
              <a:rPr sz="1100" spc="-10" dirty="0">
                <a:solidFill>
                  <a:srgbClr val="AEABAB"/>
                </a:solidFill>
                <a:latin typeface="Calibri"/>
                <a:cs typeface="Calibri"/>
              </a:rPr>
              <a:t> </a:t>
            </a:r>
            <a:r>
              <a:rPr sz="1100" dirty="0">
                <a:solidFill>
                  <a:srgbClr val="AEABAB"/>
                </a:solidFill>
                <a:latin typeface="Calibri"/>
                <a:cs typeface="Calibri"/>
              </a:rPr>
              <a:t>Boston Institute</a:t>
            </a:r>
            <a:r>
              <a:rPr sz="1100" spc="-50"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10" dirty="0">
                <a:solidFill>
                  <a:srgbClr val="AEABAB"/>
                </a:solidFill>
                <a:latin typeface="Calibri"/>
                <a:cs typeface="Calibri"/>
              </a:rPr>
              <a:t>Analytics</a:t>
            </a:r>
            <a:r>
              <a:rPr sz="1100" spc="-5" dirty="0">
                <a:solidFill>
                  <a:srgbClr val="AEABAB"/>
                </a:solidFill>
                <a:latin typeface="Calibri"/>
                <a:cs typeface="Calibri"/>
              </a:rPr>
              <a:t> </a:t>
            </a:r>
            <a:r>
              <a:rPr sz="1100" dirty="0">
                <a:solidFill>
                  <a:srgbClr val="AEABAB"/>
                </a:solidFill>
                <a:latin typeface="Calibri"/>
                <a:cs typeface="Calibri"/>
              </a:rPr>
              <a:t>LLC.</a:t>
            </a:r>
            <a:r>
              <a:rPr sz="1100" spc="10" dirty="0">
                <a:solidFill>
                  <a:srgbClr val="AEABAB"/>
                </a:solidFill>
                <a:latin typeface="Calibri"/>
                <a:cs typeface="Calibri"/>
              </a:rPr>
              <a:t> </a:t>
            </a:r>
            <a:r>
              <a:rPr sz="1100" dirty="0">
                <a:solidFill>
                  <a:srgbClr val="AEABAB"/>
                </a:solidFill>
                <a:latin typeface="Calibri"/>
                <a:cs typeface="Calibri"/>
              </a:rPr>
              <a:t>Any </a:t>
            </a:r>
            <a:r>
              <a:rPr sz="1100" spc="-10" dirty="0">
                <a:solidFill>
                  <a:srgbClr val="AEABAB"/>
                </a:solidFill>
                <a:latin typeface="Calibri"/>
                <a:cs typeface="Calibri"/>
              </a:rPr>
              <a:t>unauthorized</a:t>
            </a:r>
            <a:r>
              <a:rPr sz="1100" dirty="0">
                <a:solidFill>
                  <a:srgbClr val="AEABAB"/>
                </a:solidFill>
                <a:latin typeface="Calibri"/>
                <a:cs typeface="Calibri"/>
              </a:rPr>
              <a:t> sharing</a:t>
            </a:r>
            <a:r>
              <a:rPr sz="1100" spc="-15"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20" dirty="0">
                <a:solidFill>
                  <a:srgbClr val="AEABAB"/>
                </a:solidFill>
                <a:latin typeface="Calibri"/>
                <a:cs typeface="Calibri"/>
              </a:rPr>
              <a:t>this </a:t>
            </a:r>
            <a:r>
              <a:rPr sz="1100" dirty="0">
                <a:solidFill>
                  <a:srgbClr val="AEABAB"/>
                </a:solidFill>
                <a:latin typeface="Calibri"/>
                <a:cs typeface="Calibri"/>
              </a:rPr>
              <a:t>material</a:t>
            </a:r>
            <a:r>
              <a:rPr sz="1100" spc="10" dirty="0">
                <a:solidFill>
                  <a:srgbClr val="AEABAB"/>
                </a:solidFill>
                <a:latin typeface="Calibri"/>
                <a:cs typeface="Calibri"/>
              </a:rPr>
              <a:t> </a:t>
            </a:r>
            <a:r>
              <a:rPr sz="1100" dirty="0">
                <a:solidFill>
                  <a:srgbClr val="AEABAB"/>
                </a:solidFill>
                <a:latin typeface="Calibri"/>
                <a:cs typeface="Calibri"/>
              </a:rPr>
              <a:t>is</a:t>
            </a:r>
            <a:r>
              <a:rPr sz="1100" spc="-25" dirty="0">
                <a:solidFill>
                  <a:srgbClr val="AEABAB"/>
                </a:solidFill>
                <a:latin typeface="Calibri"/>
                <a:cs typeface="Calibri"/>
              </a:rPr>
              <a:t> </a:t>
            </a:r>
            <a:r>
              <a:rPr sz="1100" dirty="0">
                <a:solidFill>
                  <a:srgbClr val="AEABAB"/>
                </a:solidFill>
                <a:latin typeface="Calibri"/>
                <a:cs typeface="Calibri"/>
              </a:rPr>
              <a:t>prohibited</a:t>
            </a:r>
            <a:r>
              <a:rPr sz="1100" spc="-2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dirty="0">
                <a:solidFill>
                  <a:srgbClr val="AEABAB"/>
                </a:solidFill>
                <a:latin typeface="Calibri"/>
                <a:cs typeface="Calibri"/>
              </a:rPr>
              <a:t>subject</a:t>
            </a:r>
            <a:r>
              <a:rPr sz="1100" spc="-35" dirty="0">
                <a:solidFill>
                  <a:srgbClr val="AEABAB"/>
                </a:solidFill>
                <a:latin typeface="Calibri"/>
                <a:cs typeface="Calibri"/>
              </a:rPr>
              <a:t> </a:t>
            </a:r>
            <a:r>
              <a:rPr sz="1100" dirty="0">
                <a:solidFill>
                  <a:srgbClr val="AEABAB"/>
                </a:solidFill>
                <a:latin typeface="Calibri"/>
                <a:cs typeface="Calibri"/>
              </a:rPr>
              <a:t>to</a:t>
            </a:r>
            <a:r>
              <a:rPr sz="1100" spc="-25" dirty="0">
                <a:solidFill>
                  <a:srgbClr val="AEABAB"/>
                </a:solidFill>
                <a:latin typeface="Calibri"/>
                <a:cs typeface="Calibri"/>
              </a:rPr>
              <a:t> </a:t>
            </a:r>
            <a:r>
              <a:rPr sz="1100" dirty="0">
                <a:solidFill>
                  <a:srgbClr val="AEABAB"/>
                </a:solidFill>
                <a:latin typeface="Calibri"/>
                <a:cs typeface="Calibri"/>
              </a:rPr>
              <a:t>legal</a:t>
            </a:r>
            <a:r>
              <a:rPr sz="1100" spc="10" dirty="0">
                <a:solidFill>
                  <a:srgbClr val="AEABAB"/>
                </a:solidFill>
                <a:latin typeface="Calibri"/>
                <a:cs typeface="Calibri"/>
              </a:rPr>
              <a:t> </a:t>
            </a:r>
            <a:r>
              <a:rPr sz="1100" dirty="0">
                <a:solidFill>
                  <a:srgbClr val="AEABAB"/>
                </a:solidFill>
                <a:latin typeface="Calibri"/>
                <a:cs typeface="Calibri"/>
              </a:rPr>
              <a:t>action</a:t>
            </a:r>
            <a:r>
              <a:rPr sz="1100" spc="-25" dirty="0">
                <a:solidFill>
                  <a:srgbClr val="AEABAB"/>
                </a:solidFill>
                <a:latin typeface="Calibri"/>
                <a:cs typeface="Calibri"/>
              </a:rPr>
              <a:t> </a:t>
            </a:r>
            <a:r>
              <a:rPr sz="1100" dirty="0">
                <a:solidFill>
                  <a:srgbClr val="AEABAB"/>
                </a:solidFill>
                <a:latin typeface="Calibri"/>
                <a:cs typeface="Calibri"/>
              </a:rPr>
              <a:t>under</a:t>
            </a:r>
            <a:r>
              <a:rPr sz="1100" spc="25" dirty="0">
                <a:solidFill>
                  <a:srgbClr val="AEABAB"/>
                </a:solidFill>
                <a:latin typeface="Calibri"/>
                <a:cs typeface="Calibri"/>
              </a:rPr>
              <a:t> </a:t>
            </a:r>
            <a:r>
              <a:rPr sz="1100" dirty="0">
                <a:solidFill>
                  <a:srgbClr val="AEABAB"/>
                </a:solidFill>
                <a:latin typeface="Calibri"/>
                <a:cs typeface="Calibri"/>
              </a:rPr>
              <a:t>breach</a:t>
            </a:r>
            <a:r>
              <a:rPr sz="1100" spc="-20" dirty="0">
                <a:solidFill>
                  <a:srgbClr val="AEABAB"/>
                </a:solidFill>
                <a:latin typeface="Calibri"/>
                <a:cs typeface="Calibri"/>
              </a:rPr>
              <a:t> </a:t>
            </a:r>
            <a:r>
              <a:rPr sz="1100" dirty="0">
                <a:solidFill>
                  <a:srgbClr val="AEABAB"/>
                </a:solidFill>
                <a:latin typeface="Calibri"/>
                <a:cs typeface="Calibri"/>
              </a:rPr>
              <a:t>of IP</a:t>
            </a:r>
            <a:r>
              <a:rPr sz="1100" spc="-1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spc="-10" dirty="0">
                <a:solidFill>
                  <a:srgbClr val="AEABAB"/>
                </a:solidFill>
                <a:latin typeface="Calibri"/>
                <a:cs typeface="Calibri"/>
              </a:rPr>
              <a:t>confidentiality</a:t>
            </a:r>
            <a:r>
              <a:rPr sz="1100" spc="-15" dirty="0">
                <a:solidFill>
                  <a:srgbClr val="AEABAB"/>
                </a:solidFill>
                <a:latin typeface="Calibri"/>
                <a:cs typeface="Calibri"/>
              </a:rPr>
              <a:t> </a:t>
            </a:r>
            <a:r>
              <a:rPr sz="1100" spc="-10" dirty="0">
                <a:solidFill>
                  <a:srgbClr val="AEABAB"/>
                </a:solidFill>
                <a:latin typeface="Calibri"/>
                <a:cs typeface="Calibri"/>
              </a:rPr>
              <a:t>clauses.</a:t>
            </a:r>
            <a:endParaRPr sz="1100">
              <a:latin typeface="Calibri"/>
              <a:cs typeface="Calibri"/>
            </a:endParaRPr>
          </a:p>
        </p:txBody>
      </p:sp>
      <p:pic>
        <p:nvPicPr>
          <p:cNvPr id="3" name="object 3"/>
          <p:cNvPicPr/>
          <p:nvPr/>
        </p:nvPicPr>
        <p:blipFill>
          <a:blip r:embed="rId2" cstate="print"/>
          <a:stretch>
            <a:fillRect/>
          </a:stretch>
        </p:blipFill>
        <p:spPr>
          <a:xfrm>
            <a:off x="0" y="0"/>
            <a:ext cx="12192000" cy="6857997"/>
          </a:xfrm>
          <a:prstGeom prst="rect">
            <a:avLst/>
          </a:prstGeom>
        </p:spPr>
      </p:pic>
      <p:sp>
        <p:nvSpPr>
          <p:cNvPr id="4" name="object 4"/>
          <p:cNvSpPr txBox="1">
            <a:spLocks noGrp="1"/>
          </p:cNvSpPr>
          <p:nvPr>
            <p:ph type="title"/>
          </p:nvPr>
        </p:nvSpPr>
        <p:spPr>
          <a:xfrm>
            <a:off x="4157345" y="2405443"/>
            <a:ext cx="3881120" cy="1032510"/>
          </a:xfrm>
          <a:prstGeom prst="rect">
            <a:avLst/>
          </a:prstGeom>
        </p:spPr>
        <p:txBody>
          <a:bodyPr vert="horz" wrap="square" lIns="0" tIns="13335" rIns="0" bIns="0" rtlCol="0">
            <a:spAutoFit/>
          </a:bodyPr>
          <a:lstStyle/>
          <a:p>
            <a:pPr marL="12700">
              <a:lnSpc>
                <a:spcPct val="100000"/>
              </a:lnSpc>
              <a:spcBef>
                <a:spcPts val="105"/>
              </a:spcBef>
            </a:pPr>
            <a:r>
              <a:rPr sz="6600" dirty="0">
                <a:solidFill>
                  <a:srgbClr val="FFFFFF"/>
                </a:solidFill>
              </a:rPr>
              <a:t>Thank</a:t>
            </a:r>
            <a:r>
              <a:rPr sz="6600" spc="-110" dirty="0">
                <a:solidFill>
                  <a:srgbClr val="FFFFFF"/>
                </a:solidFill>
              </a:rPr>
              <a:t> </a:t>
            </a:r>
            <a:r>
              <a:rPr sz="6600" spc="-470" dirty="0">
                <a:solidFill>
                  <a:srgbClr val="FFFFFF"/>
                </a:solidFill>
              </a:rPr>
              <a:t>Y</a:t>
            </a:r>
            <a:r>
              <a:rPr sz="6600" spc="15" dirty="0">
                <a:solidFill>
                  <a:srgbClr val="FFFFFF"/>
                </a:solidFill>
              </a:rPr>
              <a:t>o</a:t>
            </a:r>
            <a:r>
              <a:rPr sz="6600" spc="20" dirty="0">
                <a:solidFill>
                  <a:srgbClr val="FFFFFF"/>
                </a:solidFill>
              </a:rPr>
              <a:t>u</a:t>
            </a:r>
            <a:r>
              <a:rPr sz="6600" spc="40" dirty="0">
                <a:solidFill>
                  <a:srgbClr val="FFFFFF"/>
                </a:solidFill>
              </a:rPr>
              <a:t>!</a:t>
            </a:r>
            <a:endParaRPr sz="6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0F070F-B032-3844-B537-67CCD48E259F}"/>
              </a:ext>
            </a:extLst>
          </p:cNvPr>
          <p:cNvSpPr txBox="1"/>
          <p:nvPr/>
        </p:nvSpPr>
        <p:spPr>
          <a:xfrm>
            <a:off x="2495550" y="2133600"/>
            <a:ext cx="7200900" cy="193899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PROBLEM STATEMENT</a:t>
            </a:r>
          </a:p>
        </p:txBody>
      </p:sp>
      <p:pic>
        <p:nvPicPr>
          <p:cNvPr id="4" name="object 5">
            <a:extLst>
              <a:ext uri="{FF2B5EF4-FFF2-40B4-BE49-F238E27FC236}">
                <a16:creationId xmlns:a16="http://schemas.microsoft.com/office/drawing/2014/main" id="{932BB043-6123-4F24-DF54-519FD0B067EA}"/>
              </a:ext>
            </a:extLst>
          </p:cNvPr>
          <p:cNvPicPr/>
          <p:nvPr/>
        </p:nvPicPr>
        <p:blipFill>
          <a:blip r:embed="rId3" cstate="print"/>
          <a:stretch>
            <a:fillRect/>
          </a:stretch>
        </p:blipFill>
        <p:spPr>
          <a:xfrm>
            <a:off x="9528318" y="6125075"/>
            <a:ext cx="1962150" cy="542925"/>
          </a:xfrm>
          <a:prstGeom prst="rect">
            <a:avLst/>
          </a:prstGeom>
        </p:spPr>
      </p:pic>
      <p:sp>
        <p:nvSpPr>
          <p:cNvPr id="9" name="Arrow: Left 8">
            <a:hlinkClick r:id="rId4" action="ppaction://hlinksldjump"/>
            <a:extLst>
              <a:ext uri="{FF2B5EF4-FFF2-40B4-BE49-F238E27FC236}">
                <a16:creationId xmlns:a16="http://schemas.microsoft.com/office/drawing/2014/main" id="{D5C388B8-F85E-2465-9A01-6F68FA50817F}"/>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971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66750" y="588644"/>
            <a:ext cx="9772650" cy="878446"/>
          </a:xfrm>
          <a:prstGeom prst="rect">
            <a:avLst/>
          </a:prstGeom>
        </p:spPr>
        <p:txBody>
          <a:bodyPr vert="horz" wrap="square" lIns="0" tIns="16510" rIns="0" bIns="0" rtlCol="0">
            <a:spAutoFit/>
          </a:bodyPr>
          <a:lstStyle/>
          <a:p>
            <a:pPr marL="12700">
              <a:spcBef>
                <a:spcPts val="130"/>
              </a:spcBef>
            </a:pPr>
            <a:r>
              <a:rPr lang="en-US" sz="2800" dirty="0">
                <a:solidFill>
                  <a:schemeClr val="bg1"/>
                </a:solidFill>
                <a:latin typeface="Rockwell" panose="02060603020205020403" pitchFamily="18" charset="0"/>
              </a:rPr>
              <a:t>Financial Fraud Risks in Mobile Financial Transactions</a:t>
            </a:r>
            <a:br>
              <a:rPr lang="en-US" sz="2800" dirty="0">
                <a:solidFill>
                  <a:schemeClr val="bg1"/>
                </a:solidFill>
                <a:latin typeface="Rockwell" panose="02060603020205020403" pitchFamily="18" charset="0"/>
              </a:rPr>
            </a:br>
            <a:endParaRPr sz="2800" spc="-10" dirty="0">
              <a:solidFill>
                <a:schemeClr val="bg1"/>
              </a:solidFill>
              <a:latin typeface="Rockwell" panose="02060603020205020403" pitchFamily="18" charset="0"/>
            </a:endParaRPr>
          </a:p>
        </p:txBody>
      </p:sp>
      <p:sp>
        <p:nvSpPr>
          <p:cNvPr id="6" name="Content Placeholder 5">
            <a:extLst>
              <a:ext uri="{FF2B5EF4-FFF2-40B4-BE49-F238E27FC236}">
                <a16:creationId xmlns:a16="http://schemas.microsoft.com/office/drawing/2014/main" id="{A8B4CB3E-5CC2-B36E-4E25-005A314776E1}"/>
              </a:ext>
            </a:extLst>
          </p:cNvPr>
          <p:cNvSpPr>
            <a:spLocks noGrp="1"/>
          </p:cNvSpPr>
          <p:nvPr>
            <p:ph sz="half" idx="2"/>
          </p:nvPr>
        </p:nvSpPr>
        <p:spPr>
          <a:xfrm>
            <a:off x="691331" y="2678768"/>
            <a:ext cx="5303520" cy="3370153"/>
          </a:xfrm>
        </p:spPr>
        <p:txBody>
          <a:bodyPr/>
          <a:lstStyle/>
          <a:p>
            <a:r>
              <a:rPr lang="en-US" sz="2400" b="1" dirty="0">
                <a:solidFill>
                  <a:schemeClr val="bg1"/>
                </a:solidFill>
                <a:latin typeface="Rockwell" panose="02060603020205020403" pitchFamily="18" charset="0"/>
              </a:rPr>
              <a:t>Challenges in Traditional Fraud Detection</a:t>
            </a:r>
          </a:p>
          <a:p>
            <a:endParaRPr lang="en-US" sz="900" b="1" dirty="0">
              <a:solidFill>
                <a:schemeClr val="bg1"/>
              </a:solidFill>
              <a:latin typeface="Rockwell" panose="02060603020205020403" pitchFamily="18" charset="0"/>
            </a:endParaRPr>
          </a:p>
          <a:p>
            <a:pPr marL="285750" indent="-285750">
              <a:buFont typeface="Wingdings" panose="05000000000000000000" pitchFamily="2" charset="2"/>
              <a:buChar char="q"/>
            </a:pPr>
            <a:r>
              <a:rPr lang="en-US" dirty="0">
                <a:solidFill>
                  <a:schemeClr val="bg1"/>
                </a:solidFill>
                <a:latin typeface="Rockwell" panose="02060603020205020403" pitchFamily="18" charset="0"/>
              </a:rPr>
              <a:t>Manual and rule-based fraud detection methods are time-consuming and error-prone.</a:t>
            </a:r>
          </a:p>
          <a:p>
            <a:pPr marL="285750" indent="-285750">
              <a:buFont typeface="Wingdings" panose="05000000000000000000" pitchFamily="2" charset="2"/>
              <a:buChar char="q"/>
            </a:pPr>
            <a:r>
              <a:rPr lang="en-US" dirty="0">
                <a:solidFill>
                  <a:schemeClr val="bg1"/>
                </a:solidFill>
                <a:latin typeface="Rockwell" panose="02060603020205020403" pitchFamily="18" charset="0"/>
              </a:rPr>
              <a:t>Static rules fail to adapt to evolving and sophisticated fraud patterns.</a:t>
            </a:r>
          </a:p>
          <a:p>
            <a:pPr marL="285750" indent="-285750">
              <a:buFont typeface="Wingdings" panose="05000000000000000000" pitchFamily="2" charset="2"/>
              <a:buChar char="q"/>
            </a:pPr>
            <a:r>
              <a:rPr lang="en-US" dirty="0">
                <a:solidFill>
                  <a:schemeClr val="bg1"/>
                </a:solidFill>
                <a:latin typeface="Rockwell" panose="02060603020205020403" pitchFamily="18" charset="0"/>
              </a:rPr>
              <a:t>Highly imbalanced transaction data makes fraud detection more complex.</a:t>
            </a:r>
          </a:p>
          <a:p>
            <a:pPr marL="285750" indent="-285750">
              <a:buFont typeface="Wingdings" panose="05000000000000000000" pitchFamily="2" charset="2"/>
              <a:buChar char="q"/>
            </a:pPr>
            <a:r>
              <a:rPr lang="en-US" dirty="0">
                <a:solidFill>
                  <a:schemeClr val="bg1"/>
                </a:solidFill>
                <a:latin typeface="Rockwell" panose="02060603020205020403" pitchFamily="18" charset="0"/>
              </a:rPr>
              <a:t>Delayed detection leads to irreversible financial losses and customer dissatisfaction.</a:t>
            </a:r>
          </a:p>
          <a:p>
            <a:endParaRPr lang="en-IN" dirty="0">
              <a:solidFill>
                <a:schemeClr val="bg1"/>
              </a:solidFill>
              <a:latin typeface="Rockwell" panose="02060603020205020403" pitchFamily="18" charset="0"/>
            </a:endParaRPr>
          </a:p>
        </p:txBody>
      </p:sp>
      <p:sp>
        <p:nvSpPr>
          <p:cNvPr id="7" name="Content Placeholder 6">
            <a:extLst>
              <a:ext uri="{FF2B5EF4-FFF2-40B4-BE49-F238E27FC236}">
                <a16:creationId xmlns:a16="http://schemas.microsoft.com/office/drawing/2014/main" id="{92224434-4FFD-D148-3B10-33A007D391B1}"/>
              </a:ext>
            </a:extLst>
          </p:cNvPr>
          <p:cNvSpPr>
            <a:spLocks noGrp="1"/>
          </p:cNvSpPr>
          <p:nvPr>
            <p:ph sz="half" idx="3"/>
          </p:nvPr>
        </p:nvSpPr>
        <p:spPr>
          <a:xfrm>
            <a:off x="6172200" y="2678768"/>
            <a:ext cx="5303520" cy="3093154"/>
          </a:xfrm>
        </p:spPr>
        <p:txBody>
          <a:bodyPr/>
          <a:lstStyle/>
          <a:p>
            <a:r>
              <a:rPr lang="en-US" sz="2400" b="1" dirty="0">
                <a:solidFill>
                  <a:schemeClr val="bg1"/>
                </a:solidFill>
                <a:latin typeface="Rockwell" panose="02060603020205020403" pitchFamily="18" charset="0"/>
              </a:rPr>
              <a:t>Role of Machine Learning in Fraud Detection</a:t>
            </a:r>
          </a:p>
          <a:p>
            <a:endParaRPr lang="en-US" sz="900" b="1" dirty="0">
              <a:solidFill>
                <a:schemeClr val="bg1"/>
              </a:solidFill>
              <a:latin typeface="Rockwell" panose="02060603020205020403" pitchFamily="18" charset="0"/>
            </a:endParaRPr>
          </a:p>
          <a:p>
            <a:pPr marL="285750" indent="-285750">
              <a:buFont typeface="Wingdings" panose="05000000000000000000" pitchFamily="2" charset="2"/>
              <a:buChar char="q"/>
            </a:pPr>
            <a:r>
              <a:rPr lang="en-US" dirty="0">
                <a:solidFill>
                  <a:schemeClr val="bg1"/>
                </a:solidFill>
                <a:latin typeface="Rockwell" panose="02060603020205020403" pitchFamily="18" charset="0"/>
              </a:rPr>
              <a:t>Machine learning enables the identification of complex and hidden fraud patterns by analyzing transaction behavior, balance movements, and historical trends. ML-driven systems can continuously learn from new data, improving detection accuracy and enabling real-time fraud prevention.</a:t>
            </a:r>
          </a:p>
          <a:p>
            <a:endParaRPr lang="en-IN" dirty="0">
              <a:solidFill>
                <a:schemeClr val="bg1"/>
              </a:solidFill>
              <a:latin typeface="Rockwell" panose="02060603020205020403" pitchFamily="18" charset="0"/>
            </a:endParaRPr>
          </a:p>
        </p:txBody>
      </p:sp>
      <p:sp>
        <p:nvSpPr>
          <p:cNvPr id="4" name="object 4"/>
          <p:cNvSpPr txBox="1">
            <a:spLocks noGrp="1"/>
          </p:cNvSpPr>
          <p:nvPr>
            <p:ph type="ftr" sz="quarter" idx="5"/>
          </p:nvPr>
        </p:nvSpPr>
        <p:spPr>
          <a:prstGeom prst="rect">
            <a:avLst/>
          </a:prstGeom>
        </p:spPr>
        <p:txBody>
          <a:bodyPr vert="horz" wrap="square" lIns="0" tIns="19050" rIns="0" bIns="0" rtlCol="0">
            <a:spAutoFit/>
          </a:bodyPr>
          <a:lstStyle/>
          <a:p>
            <a:pPr marL="12700" marR="5080">
              <a:lnSpc>
                <a:spcPts val="1280"/>
              </a:lnSpc>
              <a:spcBef>
                <a:spcPts val="150"/>
              </a:spcBef>
            </a:pPr>
            <a:r>
              <a:rPr b="1" spc="-10" dirty="0">
                <a:solidFill>
                  <a:schemeClr val="bg1"/>
                </a:solidFill>
                <a:latin typeface="Calibri"/>
                <a:cs typeface="Calibri"/>
              </a:rPr>
              <a:t>CONFIDENTIAL</a:t>
            </a:r>
            <a:r>
              <a:rPr spc="-10" dirty="0">
                <a:solidFill>
                  <a:schemeClr val="bg1"/>
                </a:solidFill>
              </a:rPr>
              <a:t>: </a:t>
            </a:r>
            <a:r>
              <a:rPr dirty="0">
                <a:solidFill>
                  <a:schemeClr val="bg1"/>
                </a:solidFill>
              </a:rPr>
              <a:t>The</a:t>
            </a:r>
            <a:r>
              <a:rPr spc="30" dirty="0">
                <a:solidFill>
                  <a:schemeClr val="bg1"/>
                </a:solidFill>
              </a:rPr>
              <a:t> </a:t>
            </a:r>
            <a:r>
              <a:rPr dirty="0">
                <a:solidFill>
                  <a:schemeClr val="bg1"/>
                </a:solidFill>
              </a:rPr>
              <a:t>information</a:t>
            </a:r>
            <a:r>
              <a:rPr spc="-5" dirty="0">
                <a:solidFill>
                  <a:schemeClr val="bg1"/>
                </a:solidFill>
              </a:rPr>
              <a:t> </a:t>
            </a:r>
            <a:r>
              <a:rPr dirty="0">
                <a:solidFill>
                  <a:schemeClr val="bg1"/>
                </a:solidFill>
              </a:rPr>
              <a:t>in this</a:t>
            </a:r>
            <a:r>
              <a:rPr spc="-5" dirty="0">
                <a:solidFill>
                  <a:schemeClr val="bg1"/>
                </a:solidFill>
              </a:rPr>
              <a:t> </a:t>
            </a:r>
            <a:r>
              <a:rPr dirty="0">
                <a:solidFill>
                  <a:schemeClr val="bg1"/>
                </a:solidFill>
              </a:rPr>
              <a:t>document</a:t>
            </a:r>
            <a:r>
              <a:rPr spc="-10" dirty="0">
                <a:solidFill>
                  <a:schemeClr val="bg1"/>
                </a:solidFill>
              </a:rPr>
              <a:t> belongs</a:t>
            </a:r>
            <a:r>
              <a:rPr spc="-5" dirty="0">
                <a:solidFill>
                  <a:schemeClr val="bg1"/>
                </a:solidFill>
              </a:rPr>
              <a:t> </a:t>
            </a:r>
            <a:r>
              <a:rPr dirty="0">
                <a:solidFill>
                  <a:schemeClr val="bg1"/>
                </a:solidFill>
              </a:rPr>
              <a:t>to</a:t>
            </a:r>
            <a:r>
              <a:rPr spc="-10" dirty="0">
                <a:solidFill>
                  <a:schemeClr val="bg1"/>
                </a:solidFill>
              </a:rPr>
              <a:t> </a:t>
            </a:r>
            <a:r>
              <a:rPr dirty="0">
                <a:solidFill>
                  <a:schemeClr val="bg1"/>
                </a:solidFill>
              </a:rPr>
              <a:t>Boston Institute</a:t>
            </a:r>
            <a:r>
              <a:rPr spc="-50" dirty="0">
                <a:solidFill>
                  <a:schemeClr val="bg1"/>
                </a:solidFill>
              </a:rPr>
              <a:t> </a:t>
            </a:r>
            <a:r>
              <a:rPr dirty="0">
                <a:solidFill>
                  <a:schemeClr val="bg1"/>
                </a:solidFill>
              </a:rPr>
              <a:t>of</a:t>
            </a:r>
            <a:r>
              <a:rPr spc="25" dirty="0">
                <a:solidFill>
                  <a:schemeClr val="bg1"/>
                </a:solidFill>
              </a:rPr>
              <a:t> </a:t>
            </a:r>
            <a:r>
              <a:rPr spc="-10" dirty="0">
                <a:solidFill>
                  <a:schemeClr val="bg1"/>
                </a:solidFill>
              </a:rPr>
              <a:t>Analytics</a:t>
            </a:r>
            <a:r>
              <a:rPr spc="-5" dirty="0">
                <a:solidFill>
                  <a:schemeClr val="bg1"/>
                </a:solidFill>
              </a:rPr>
              <a:t> </a:t>
            </a:r>
            <a:r>
              <a:rPr dirty="0">
                <a:solidFill>
                  <a:schemeClr val="bg1"/>
                </a:solidFill>
              </a:rPr>
              <a:t>LLC.</a:t>
            </a:r>
            <a:r>
              <a:rPr spc="10" dirty="0">
                <a:solidFill>
                  <a:schemeClr val="bg1"/>
                </a:solidFill>
              </a:rPr>
              <a:t> </a:t>
            </a:r>
            <a:r>
              <a:rPr dirty="0">
                <a:solidFill>
                  <a:schemeClr val="bg1"/>
                </a:solidFill>
              </a:rPr>
              <a:t>Any </a:t>
            </a:r>
            <a:r>
              <a:rPr spc="-10" dirty="0">
                <a:solidFill>
                  <a:schemeClr val="bg1"/>
                </a:solidFill>
              </a:rPr>
              <a:t>unauthorized</a:t>
            </a:r>
            <a:r>
              <a:rPr dirty="0">
                <a:solidFill>
                  <a:schemeClr val="bg1"/>
                </a:solidFill>
              </a:rPr>
              <a:t> sharing</a:t>
            </a:r>
            <a:r>
              <a:rPr spc="-15" dirty="0">
                <a:solidFill>
                  <a:schemeClr val="bg1"/>
                </a:solidFill>
              </a:rPr>
              <a:t> </a:t>
            </a:r>
            <a:r>
              <a:rPr dirty="0">
                <a:solidFill>
                  <a:schemeClr val="bg1"/>
                </a:solidFill>
              </a:rPr>
              <a:t>of</a:t>
            </a:r>
            <a:r>
              <a:rPr spc="25" dirty="0">
                <a:solidFill>
                  <a:schemeClr val="bg1"/>
                </a:solidFill>
              </a:rPr>
              <a:t> </a:t>
            </a:r>
            <a:r>
              <a:rPr spc="-20" dirty="0">
                <a:solidFill>
                  <a:schemeClr val="bg1"/>
                </a:solidFill>
              </a:rPr>
              <a:t>this </a:t>
            </a:r>
            <a:r>
              <a:rPr dirty="0">
                <a:solidFill>
                  <a:schemeClr val="bg1"/>
                </a:solidFill>
              </a:rPr>
              <a:t>material</a:t>
            </a:r>
            <a:r>
              <a:rPr spc="10" dirty="0">
                <a:solidFill>
                  <a:schemeClr val="bg1"/>
                </a:solidFill>
              </a:rPr>
              <a:t> </a:t>
            </a:r>
            <a:r>
              <a:rPr dirty="0">
                <a:solidFill>
                  <a:schemeClr val="bg1"/>
                </a:solidFill>
              </a:rPr>
              <a:t>is</a:t>
            </a:r>
            <a:r>
              <a:rPr spc="-25" dirty="0">
                <a:solidFill>
                  <a:schemeClr val="bg1"/>
                </a:solidFill>
              </a:rPr>
              <a:t> </a:t>
            </a:r>
            <a:r>
              <a:rPr dirty="0">
                <a:solidFill>
                  <a:schemeClr val="bg1"/>
                </a:solidFill>
              </a:rPr>
              <a:t>prohibited</a:t>
            </a:r>
            <a:r>
              <a:rPr spc="-25" dirty="0">
                <a:solidFill>
                  <a:schemeClr val="bg1"/>
                </a:solidFill>
              </a:rPr>
              <a:t> </a:t>
            </a:r>
            <a:r>
              <a:rPr dirty="0">
                <a:solidFill>
                  <a:schemeClr val="bg1"/>
                </a:solidFill>
              </a:rPr>
              <a:t>and</a:t>
            </a:r>
            <a:r>
              <a:rPr spc="-20" dirty="0">
                <a:solidFill>
                  <a:schemeClr val="bg1"/>
                </a:solidFill>
              </a:rPr>
              <a:t> </a:t>
            </a:r>
            <a:r>
              <a:rPr dirty="0">
                <a:solidFill>
                  <a:schemeClr val="bg1"/>
                </a:solidFill>
              </a:rPr>
              <a:t>subject</a:t>
            </a:r>
            <a:r>
              <a:rPr spc="-35" dirty="0">
                <a:solidFill>
                  <a:schemeClr val="bg1"/>
                </a:solidFill>
              </a:rPr>
              <a:t> </a:t>
            </a:r>
            <a:r>
              <a:rPr dirty="0">
                <a:solidFill>
                  <a:schemeClr val="bg1"/>
                </a:solidFill>
              </a:rPr>
              <a:t>to</a:t>
            </a:r>
            <a:r>
              <a:rPr spc="-25" dirty="0">
                <a:solidFill>
                  <a:schemeClr val="bg1"/>
                </a:solidFill>
              </a:rPr>
              <a:t> </a:t>
            </a:r>
            <a:r>
              <a:rPr dirty="0">
                <a:solidFill>
                  <a:schemeClr val="bg1"/>
                </a:solidFill>
              </a:rPr>
              <a:t>legal</a:t>
            </a:r>
            <a:r>
              <a:rPr spc="10" dirty="0">
                <a:solidFill>
                  <a:schemeClr val="bg1"/>
                </a:solidFill>
              </a:rPr>
              <a:t> </a:t>
            </a:r>
            <a:r>
              <a:rPr dirty="0">
                <a:solidFill>
                  <a:schemeClr val="bg1"/>
                </a:solidFill>
              </a:rPr>
              <a:t>action</a:t>
            </a:r>
            <a:r>
              <a:rPr spc="-25" dirty="0">
                <a:solidFill>
                  <a:schemeClr val="bg1"/>
                </a:solidFill>
              </a:rPr>
              <a:t> </a:t>
            </a:r>
            <a:r>
              <a:rPr dirty="0">
                <a:solidFill>
                  <a:schemeClr val="bg1"/>
                </a:solidFill>
              </a:rPr>
              <a:t>under</a:t>
            </a:r>
            <a:r>
              <a:rPr spc="25" dirty="0">
                <a:solidFill>
                  <a:schemeClr val="bg1"/>
                </a:solidFill>
              </a:rPr>
              <a:t> </a:t>
            </a:r>
            <a:r>
              <a:rPr dirty="0">
                <a:solidFill>
                  <a:schemeClr val="bg1"/>
                </a:solidFill>
              </a:rPr>
              <a:t>breach</a:t>
            </a:r>
            <a:r>
              <a:rPr spc="-20" dirty="0">
                <a:solidFill>
                  <a:schemeClr val="bg1"/>
                </a:solidFill>
              </a:rPr>
              <a:t> </a:t>
            </a:r>
            <a:r>
              <a:rPr dirty="0">
                <a:solidFill>
                  <a:schemeClr val="bg1"/>
                </a:solidFill>
              </a:rPr>
              <a:t>of IP</a:t>
            </a:r>
            <a:r>
              <a:rPr spc="-15" dirty="0">
                <a:solidFill>
                  <a:schemeClr val="bg1"/>
                </a:solidFill>
              </a:rPr>
              <a:t> </a:t>
            </a:r>
            <a:r>
              <a:rPr dirty="0">
                <a:solidFill>
                  <a:schemeClr val="bg1"/>
                </a:solidFill>
              </a:rPr>
              <a:t>and</a:t>
            </a:r>
            <a:r>
              <a:rPr spc="-20" dirty="0">
                <a:solidFill>
                  <a:schemeClr val="bg1"/>
                </a:solidFill>
              </a:rPr>
              <a:t> </a:t>
            </a:r>
            <a:r>
              <a:rPr spc="-10" dirty="0">
                <a:solidFill>
                  <a:schemeClr val="bg1"/>
                </a:solidFill>
              </a:rPr>
              <a:t>confidentiality</a:t>
            </a:r>
            <a:r>
              <a:rPr spc="-15" dirty="0">
                <a:solidFill>
                  <a:schemeClr val="bg1"/>
                </a:solidFill>
              </a:rPr>
              <a:t> </a:t>
            </a:r>
            <a:r>
              <a:rPr spc="-10" dirty="0">
                <a:solidFill>
                  <a:schemeClr val="bg1"/>
                </a:solidFill>
              </a:rPr>
              <a:t>clauses.</a:t>
            </a:r>
          </a:p>
        </p:txBody>
      </p:sp>
      <p:sp>
        <p:nvSpPr>
          <p:cNvPr id="5" name="TextBox 4">
            <a:extLst>
              <a:ext uri="{FF2B5EF4-FFF2-40B4-BE49-F238E27FC236}">
                <a16:creationId xmlns:a16="http://schemas.microsoft.com/office/drawing/2014/main" id="{D0E3CD91-1E8A-E7A7-EA79-8FCD919A00A5}"/>
              </a:ext>
            </a:extLst>
          </p:cNvPr>
          <p:cNvSpPr txBox="1"/>
          <p:nvPr/>
        </p:nvSpPr>
        <p:spPr>
          <a:xfrm>
            <a:off x="762001" y="1201440"/>
            <a:ext cx="10820399" cy="1200329"/>
          </a:xfrm>
          <a:prstGeom prst="rect">
            <a:avLst/>
          </a:prstGeom>
          <a:noFill/>
        </p:spPr>
        <p:txBody>
          <a:bodyPr wrap="square" rtlCol="0">
            <a:spAutoFit/>
          </a:bodyPr>
          <a:lstStyle/>
          <a:p>
            <a:pPr algn="just"/>
            <a:r>
              <a:rPr lang="en-US" dirty="0">
                <a:solidFill>
                  <a:schemeClr val="bg1"/>
                </a:solidFill>
                <a:latin typeface="Rockwell" panose="02060603020205020403" pitchFamily="18" charset="0"/>
              </a:rPr>
              <a:t>Mobile and digital financial transactions are increasingly targeted by fraudulent activities, posing serious risks to individuals, businesses, and financial institutions. As transaction volumes grow, detecting fraud in real time has become critical to minimizing financial losses and maintaining trust in digital payment systems.</a:t>
            </a:r>
          </a:p>
        </p:txBody>
      </p:sp>
      <p:pic>
        <p:nvPicPr>
          <p:cNvPr id="10" name="object 5">
            <a:extLst>
              <a:ext uri="{FF2B5EF4-FFF2-40B4-BE49-F238E27FC236}">
                <a16:creationId xmlns:a16="http://schemas.microsoft.com/office/drawing/2014/main" id="{5A2747DD-253F-42CE-73BC-3182E1BE6E49}"/>
              </a:ext>
            </a:extLst>
          </p:cNvPr>
          <p:cNvPicPr/>
          <p:nvPr/>
        </p:nvPicPr>
        <p:blipFill>
          <a:blip r:embed="rId3" cstate="print"/>
          <a:stretch>
            <a:fillRect/>
          </a:stretch>
        </p:blipFill>
        <p:spPr>
          <a:xfrm>
            <a:off x="9528318" y="6125075"/>
            <a:ext cx="1962150" cy="542925"/>
          </a:xfrm>
          <a:prstGeom prst="rect">
            <a:avLst/>
          </a:prstGeom>
        </p:spPr>
      </p:pic>
      <p:sp>
        <p:nvSpPr>
          <p:cNvPr id="11" name="Arrow: Left 10">
            <a:hlinkClick r:id="rId4" action="ppaction://hlinksldjump"/>
            <a:extLst>
              <a:ext uri="{FF2B5EF4-FFF2-40B4-BE49-F238E27FC236}">
                <a16:creationId xmlns:a16="http://schemas.microsoft.com/office/drawing/2014/main" id="{F3A74F99-9768-ECA8-388A-16E12260BFAB}"/>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1467CF3-F036-6B98-D268-60B60504AA8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B4909CF-2CB5-2558-C7AC-2E6E83D1C8BE}"/>
              </a:ext>
            </a:extLst>
          </p:cNvPr>
          <p:cNvSpPr txBox="1">
            <a:spLocks noGrp="1"/>
          </p:cNvSpPr>
          <p:nvPr>
            <p:ph type="title"/>
          </p:nvPr>
        </p:nvSpPr>
        <p:spPr>
          <a:xfrm>
            <a:off x="666749" y="588644"/>
            <a:ext cx="10820399" cy="447558"/>
          </a:xfrm>
          <a:prstGeom prst="rect">
            <a:avLst/>
          </a:prstGeom>
        </p:spPr>
        <p:txBody>
          <a:bodyPr vert="horz" wrap="square" lIns="0" tIns="16510" rIns="0" bIns="0" rtlCol="0">
            <a:spAutoFit/>
          </a:bodyPr>
          <a:lstStyle/>
          <a:p>
            <a:pPr marL="12700" algn="l">
              <a:spcBef>
                <a:spcPts val="130"/>
              </a:spcBef>
            </a:pPr>
            <a:r>
              <a:rPr lang="en-IN" sz="2800" dirty="0">
                <a:solidFill>
                  <a:schemeClr val="bg1"/>
                </a:solidFill>
              </a:rPr>
              <a:t>Project Goal</a:t>
            </a:r>
            <a:endParaRPr lang="en-US" sz="2800" spc="-10" dirty="0">
              <a:solidFill>
                <a:schemeClr val="bg1"/>
              </a:solidFill>
              <a:latin typeface="Rockwell" panose="02060603020205020403" pitchFamily="18" charset="0"/>
            </a:endParaRPr>
          </a:p>
        </p:txBody>
      </p:sp>
      <p:sp>
        <p:nvSpPr>
          <p:cNvPr id="6" name="Content Placeholder 5">
            <a:extLst>
              <a:ext uri="{FF2B5EF4-FFF2-40B4-BE49-F238E27FC236}">
                <a16:creationId xmlns:a16="http://schemas.microsoft.com/office/drawing/2014/main" id="{1E761235-E787-AC03-9F79-6B87DD55E43E}"/>
              </a:ext>
            </a:extLst>
          </p:cNvPr>
          <p:cNvSpPr>
            <a:spLocks noGrp="1"/>
          </p:cNvSpPr>
          <p:nvPr>
            <p:ph sz="half" idx="2"/>
          </p:nvPr>
        </p:nvSpPr>
        <p:spPr>
          <a:xfrm>
            <a:off x="1621472" y="2717157"/>
            <a:ext cx="9865676" cy="1754326"/>
          </a:xfrm>
        </p:spPr>
        <p:txBody>
          <a:bodyPr/>
          <a:lstStyle/>
          <a:p>
            <a:pPr marL="285750" indent="-285750" algn="just">
              <a:buFont typeface="Wingdings" panose="05000000000000000000" pitchFamily="2" charset="2"/>
              <a:buChar char="Ø"/>
            </a:pPr>
            <a:r>
              <a:rPr lang="en-US" sz="2000" b="1" dirty="0">
                <a:solidFill>
                  <a:schemeClr val="bg1"/>
                </a:solidFill>
                <a:latin typeface="Rockwell" panose="02060603020205020403" pitchFamily="18" charset="0"/>
              </a:rPr>
              <a:t>Security Improvement</a:t>
            </a:r>
          </a:p>
          <a:p>
            <a:pPr algn="just"/>
            <a:r>
              <a:rPr lang="en-US" b="1" dirty="0">
                <a:solidFill>
                  <a:schemeClr val="bg1"/>
                </a:solidFill>
                <a:latin typeface="Rockwell" panose="02060603020205020403" pitchFamily="18" charset="0"/>
              </a:rPr>
              <a:t>	</a:t>
            </a:r>
            <a:r>
              <a:rPr lang="en-US" dirty="0">
                <a:solidFill>
                  <a:schemeClr val="bg1"/>
                </a:solidFill>
                <a:latin typeface="Rockwell" panose="02060603020205020403" pitchFamily="18" charset="0"/>
              </a:rPr>
              <a:t>Protect users from unauthorized mobile financial transactions.</a:t>
            </a:r>
          </a:p>
          <a:p>
            <a:pPr marL="285750" indent="-285750" algn="just">
              <a:buFont typeface="Wingdings" panose="05000000000000000000" pitchFamily="2" charset="2"/>
              <a:buChar char="Ø"/>
            </a:pPr>
            <a:r>
              <a:rPr lang="en-US" sz="2000" b="1" dirty="0">
                <a:solidFill>
                  <a:schemeClr val="bg1"/>
                </a:solidFill>
                <a:latin typeface="Rockwell" panose="02060603020205020403" pitchFamily="18" charset="0"/>
              </a:rPr>
              <a:t>Financial Loss Reduction </a:t>
            </a:r>
          </a:p>
          <a:p>
            <a:pPr algn="just"/>
            <a:r>
              <a:rPr lang="en-US" b="1" dirty="0">
                <a:solidFill>
                  <a:schemeClr val="bg1"/>
                </a:solidFill>
                <a:latin typeface="Rockwell" panose="02060603020205020403" pitchFamily="18" charset="0"/>
              </a:rPr>
              <a:t>	</a:t>
            </a:r>
            <a:r>
              <a:rPr lang="en-US" dirty="0">
                <a:solidFill>
                  <a:schemeClr val="bg1"/>
                </a:solidFill>
                <a:latin typeface="Rockwell" panose="02060603020205020403" pitchFamily="18" charset="0"/>
              </a:rPr>
              <a:t>Minimize the impact of fraudulent activities on business revenue.</a:t>
            </a:r>
          </a:p>
          <a:p>
            <a:pPr marL="285750" indent="-285750" algn="just">
              <a:buFont typeface="Wingdings" panose="05000000000000000000" pitchFamily="2" charset="2"/>
              <a:buChar char="Ø"/>
            </a:pPr>
            <a:r>
              <a:rPr lang="en-US" sz="2000" b="1" dirty="0">
                <a:solidFill>
                  <a:schemeClr val="bg1"/>
                </a:solidFill>
                <a:latin typeface="Rockwell" panose="02060603020205020403" pitchFamily="18" charset="0"/>
              </a:rPr>
              <a:t>Fraud Insights</a:t>
            </a:r>
          </a:p>
          <a:p>
            <a:pPr algn="just"/>
            <a:r>
              <a:rPr lang="en-US" b="1" dirty="0">
                <a:solidFill>
                  <a:schemeClr val="bg1"/>
                </a:solidFill>
                <a:latin typeface="Rockwell" panose="02060603020205020403" pitchFamily="18" charset="0"/>
              </a:rPr>
              <a:t>	</a:t>
            </a:r>
            <a:r>
              <a:rPr lang="en-US" dirty="0">
                <a:solidFill>
                  <a:schemeClr val="bg1"/>
                </a:solidFill>
                <a:latin typeface="Rockwell" panose="02060603020205020403" pitchFamily="18" charset="0"/>
              </a:rPr>
              <a:t>Identify critical patterns and factors contributing to transaction fraud.</a:t>
            </a:r>
          </a:p>
        </p:txBody>
      </p:sp>
      <p:sp>
        <p:nvSpPr>
          <p:cNvPr id="4" name="object 4">
            <a:extLst>
              <a:ext uri="{FF2B5EF4-FFF2-40B4-BE49-F238E27FC236}">
                <a16:creationId xmlns:a16="http://schemas.microsoft.com/office/drawing/2014/main" id="{637D0A6F-72C6-2C4C-5ABA-769CA3F2D0B1}"/>
              </a:ext>
            </a:extLst>
          </p:cNvPr>
          <p:cNvSpPr txBox="1">
            <a:spLocks noGrp="1"/>
          </p:cNvSpPr>
          <p:nvPr>
            <p:ph type="ftr" sz="quarter" idx="5"/>
          </p:nvPr>
        </p:nvSpPr>
        <p:spPr>
          <a:prstGeom prst="rect">
            <a:avLst/>
          </a:prstGeom>
        </p:spPr>
        <p:txBody>
          <a:bodyPr vert="horz" wrap="square" lIns="0" tIns="19050" rIns="0" bIns="0" rtlCol="0">
            <a:spAutoFit/>
          </a:bodyPr>
          <a:lstStyle/>
          <a:p>
            <a:pPr marL="12700" marR="5080">
              <a:lnSpc>
                <a:spcPts val="1280"/>
              </a:lnSpc>
              <a:spcBef>
                <a:spcPts val="150"/>
              </a:spcBef>
            </a:pPr>
            <a:r>
              <a:rPr b="1" spc="-10" dirty="0">
                <a:solidFill>
                  <a:schemeClr val="bg1"/>
                </a:solidFill>
                <a:latin typeface="Calibri"/>
                <a:cs typeface="Calibri"/>
              </a:rPr>
              <a:t>CONFIDENTIAL</a:t>
            </a:r>
            <a:r>
              <a:rPr spc="-10" dirty="0">
                <a:solidFill>
                  <a:schemeClr val="bg1"/>
                </a:solidFill>
              </a:rPr>
              <a:t>: </a:t>
            </a:r>
            <a:r>
              <a:rPr dirty="0">
                <a:solidFill>
                  <a:schemeClr val="bg1"/>
                </a:solidFill>
              </a:rPr>
              <a:t>The</a:t>
            </a:r>
            <a:r>
              <a:rPr spc="30" dirty="0">
                <a:solidFill>
                  <a:schemeClr val="bg1"/>
                </a:solidFill>
              </a:rPr>
              <a:t> </a:t>
            </a:r>
            <a:r>
              <a:rPr dirty="0">
                <a:solidFill>
                  <a:schemeClr val="bg1"/>
                </a:solidFill>
              </a:rPr>
              <a:t>information</a:t>
            </a:r>
            <a:r>
              <a:rPr spc="-5" dirty="0">
                <a:solidFill>
                  <a:schemeClr val="bg1"/>
                </a:solidFill>
              </a:rPr>
              <a:t> </a:t>
            </a:r>
            <a:r>
              <a:rPr dirty="0">
                <a:solidFill>
                  <a:schemeClr val="bg1"/>
                </a:solidFill>
              </a:rPr>
              <a:t>in this</a:t>
            </a:r>
            <a:r>
              <a:rPr spc="-5" dirty="0">
                <a:solidFill>
                  <a:schemeClr val="bg1"/>
                </a:solidFill>
              </a:rPr>
              <a:t> </a:t>
            </a:r>
            <a:r>
              <a:rPr dirty="0">
                <a:solidFill>
                  <a:schemeClr val="bg1"/>
                </a:solidFill>
              </a:rPr>
              <a:t>document</a:t>
            </a:r>
            <a:r>
              <a:rPr spc="-10" dirty="0">
                <a:solidFill>
                  <a:schemeClr val="bg1"/>
                </a:solidFill>
              </a:rPr>
              <a:t> belongs</a:t>
            </a:r>
            <a:r>
              <a:rPr spc="-5" dirty="0">
                <a:solidFill>
                  <a:schemeClr val="bg1"/>
                </a:solidFill>
              </a:rPr>
              <a:t> </a:t>
            </a:r>
            <a:r>
              <a:rPr dirty="0">
                <a:solidFill>
                  <a:schemeClr val="bg1"/>
                </a:solidFill>
              </a:rPr>
              <a:t>to</a:t>
            </a:r>
            <a:r>
              <a:rPr spc="-10" dirty="0">
                <a:solidFill>
                  <a:schemeClr val="bg1"/>
                </a:solidFill>
              </a:rPr>
              <a:t> </a:t>
            </a:r>
            <a:r>
              <a:rPr dirty="0">
                <a:solidFill>
                  <a:schemeClr val="bg1"/>
                </a:solidFill>
              </a:rPr>
              <a:t>Boston Institute</a:t>
            </a:r>
            <a:r>
              <a:rPr spc="-50" dirty="0">
                <a:solidFill>
                  <a:schemeClr val="bg1"/>
                </a:solidFill>
              </a:rPr>
              <a:t> </a:t>
            </a:r>
            <a:r>
              <a:rPr dirty="0">
                <a:solidFill>
                  <a:schemeClr val="bg1"/>
                </a:solidFill>
              </a:rPr>
              <a:t>of</a:t>
            </a:r>
            <a:r>
              <a:rPr spc="25" dirty="0">
                <a:solidFill>
                  <a:schemeClr val="bg1"/>
                </a:solidFill>
              </a:rPr>
              <a:t> </a:t>
            </a:r>
            <a:r>
              <a:rPr spc="-10" dirty="0">
                <a:solidFill>
                  <a:schemeClr val="bg1"/>
                </a:solidFill>
              </a:rPr>
              <a:t>Analytics</a:t>
            </a:r>
            <a:r>
              <a:rPr spc="-5" dirty="0">
                <a:solidFill>
                  <a:schemeClr val="bg1"/>
                </a:solidFill>
              </a:rPr>
              <a:t> </a:t>
            </a:r>
            <a:r>
              <a:rPr dirty="0">
                <a:solidFill>
                  <a:schemeClr val="bg1"/>
                </a:solidFill>
              </a:rPr>
              <a:t>LLC.</a:t>
            </a:r>
            <a:r>
              <a:rPr spc="10" dirty="0">
                <a:solidFill>
                  <a:schemeClr val="bg1"/>
                </a:solidFill>
              </a:rPr>
              <a:t> </a:t>
            </a:r>
            <a:r>
              <a:rPr dirty="0">
                <a:solidFill>
                  <a:schemeClr val="bg1"/>
                </a:solidFill>
              </a:rPr>
              <a:t>Any </a:t>
            </a:r>
            <a:r>
              <a:rPr spc="-10" dirty="0">
                <a:solidFill>
                  <a:schemeClr val="bg1"/>
                </a:solidFill>
              </a:rPr>
              <a:t>unauthorized</a:t>
            </a:r>
            <a:r>
              <a:rPr dirty="0">
                <a:solidFill>
                  <a:schemeClr val="bg1"/>
                </a:solidFill>
              </a:rPr>
              <a:t> sharing</a:t>
            </a:r>
            <a:r>
              <a:rPr spc="-15" dirty="0">
                <a:solidFill>
                  <a:schemeClr val="bg1"/>
                </a:solidFill>
              </a:rPr>
              <a:t> </a:t>
            </a:r>
            <a:r>
              <a:rPr dirty="0">
                <a:solidFill>
                  <a:schemeClr val="bg1"/>
                </a:solidFill>
              </a:rPr>
              <a:t>of</a:t>
            </a:r>
            <a:r>
              <a:rPr spc="25" dirty="0">
                <a:solidFill>
                  <a:schemeClr val="bg1"/>
                </a:solidFill>
              </a:rPr>
              <a:t> </a:t>
            </a:r>
            <a:r>
              <a:rPr spc="-20" dirty="0">
                <a:solidFill>
                  <a:schemeClr val="bg1"/>
                </a:solidFill>
              </a:rPr>
              <a:t>this </a:t>
            </a:r>
            <a:r>
              <a:rPr dirty="0">
                <a:solidFill>
                  <a:schemeClr val="bg1"/>
                </a:solidFill>
              </a:rPr>
              <a:t>material</a:t>
            </a:r>
            <a:r>
              <a:rPr spc="10" dirty="0">
                <a:solidFill>
                  <a:schemeClr val="bg1"/>
                </a:solidFill>
              </a:rPr>
              <a:t> </a:t>
            </a:r>
            <a:r>
              <a:rPr dirty="0">
                <a:solidFill>
                  <a:schemeClr val="bg1"/>
                </a:solidFill>
              </a:rPr>
              <a:t>is</a:t>
            </a:r>
            <a:r>
              <a:rPr spc="-25" dirty="0">
                <a:solidFill>
                  <a:schemeClr val="bg1"/>
                </a:solidFill>
              </a:rPr>
              <a:t> </a:t>
            </a:r>
            <a:r>
              <a:rPr dirty="0">
                <a:solidFill>
                  <a:schemeClr val="bg1"/>
                </a:solidFill>
              </a:rPr>
              <a:t>prohibited</a:t>
            </a:r>
            <a:r>
              <a:rPr spc="-25" dirty="0">
                <a:solidFill>
                  <a:schemeClr val="bg1"/>
                </a:solidFill>
              </a:rPr>
              <a:t> </a:t>
            </a:r>
            <a:r>
              <a:rPr dirty="0">
                <a:solidFill>
                  <a:schemeClr val="bg1"/>
                </a:solidFill>
              </a:rPr>
              <a:t>and</a:t>
            </a:r>
            <a:r>
              <a:rPr spc="-20" dirty="0">
                <a:solidFill>
                  <a:schemeClr val="bg1"/>
                </a:solidFill>
              </a:rPr>
              <a:t> </a:t>
            </a:r>
            <a:r>
              <a:rPr dirty="0">
                <a:solidFill>
                  <a:schemeClr val="bg1"/>
                </a:solidFill>
              </a:rPr>
              <a:t>subject</a:t>
            </a:r>
            <a:r>
              <a:rPr spc="-35" dirty="0">
                <a:solidFill>
                  <a:schemeClr val="bg1"/>
                </a:solidFill>
              </a:rPr>
              <a:t> </a:t>
            </a:r>
            <a:r>
              <a:rPr dirty="0">
                <a:solidFill>
                  <a:schemeClr val="bg1"/>
                </a:solidFill>
              </a:rPr>
              <a:t>to</a:t>
            </a:r>
            <a:r>
              <a:rPr spc="-25" dirty="0">
                <a:solidFill>
                  <a:schemeClr val="bg1"/>
                </a:solidFill>
              </a:rPr>
              <a:t> </a:t>
            </a:r>
            <a:r>
              <a:rPr dirty="0">
                <a:solidFill>
                  <a:schemeClr val="bg1"/>
                </a:solidFill>
              </a:rPr>
              <a:t>legal</a:t>
            </a:r>
            <a:r>
              <a:rPr spc="10" dirty="0">
                <a:solidFill>
                  <a:schemeClr val="bg1"/>
                </a:solidFill>
              </a:rPr>
              <a:t> </a:t>
            </a:r>
            <a:r>
              <a:rPr dirty="0">
                <a:solidFill>
                  <a:schemeClr val="bg1"/>
                </a:solidFill>
              </a:rPr>
              <a:t>action</a:t>
            </a:r>
            <a:r>
              <a:rPr spc="-25" dirty="0">
                <a:solidFill>
                  <a:schemeClr val="bg1"/>
                </a:solidFill>
              </a:rPr>
              <a:t> </a:t>
            </a:r>
            <a:r>
              <a:rPr dirty="0">
                <a:solidFill>
                  <a:schemeClr val="bg1"/>
                </a:solidFill>
              </a:rPr>
              <a:t>under</a:t>
            </a:r>
            <a:r>
              <a:rPr spc="25" dirty="0">
                <a:solidFill>
                  <a:schemeClr val="bg1"/>
                </a:solidFill>
              </a:rPr>
              <a:t> </a:t>
            </a:r>
            <a:r>
              <a:rPr dirty="0">
                <a:solidFill>
                  <a:schemeClr val="bg1"/>
                </a:solidFill>
              </a:rPr>
              <a:t>breach</a:t>
            </a:r>
            <a:r>
              <a:rPr spc="-20" dirty="0">
                <a:solidFill>
                  <a:schemeClr val="bg1"/>
                </a:solidFill>
              </a:rPr>
              <a:t> </a:t>
            </a:r>
            <a:r>
              <a:rPr dirty="0">
                <a:solidFill>
                  <a:schemeClr val="bg1"/>
                </a:solidFill>
              </a:rPr>
              <a:t>of IP</a:t>
            </a:r>
            <a:r>
              <a:rPr spc="-15" dirty="0">
                <a:solidFill>
                  <a:schemeClr val="bg1"/>
                </a:solidFill>
              </a:rPr>
              <a:t> </a:t>
            </a:r>
            <a:r>
              <a:rPr dirty="0">
                <a:solidFill>
                  <a:schemeClr val="bg1"/>
                </a:solidFill>
              </a:rPr>
              <a:t>and</a:t>
            </a:r>
            <a:r>
              <a:rPr spc="-20" dirty="0">
                <a:solidFill>
                  <a:schemeClr val="bg1"/>
                </a:solidFill>
              </a:rPr>
              <a:t> </a:t>
            </a:r>
            <a:r>
              <a:rPr spc="-10" dirty="0">
                <a:solidFill>
                  <a:schemeClr val="bg1"/>
                </a:solidFill>
              </a:rPr>
              <a:t>confidentiality</a:t>
            </a:r>
            <a:r>
              <a:rPr spc="-15" dirty="0">
                <a:solidFill>
                  <a:schemeClr val="bg1"/>
                </a:solidFill>
              </a:rPr>
              <a:t> </a:t>
            </a:r>
            <a:r>
              <a:rPr spc="-10" dirty="0">
                <a:solidFill>
                  <a:schemeClr val="bg1"/>
                </a:solidFill>
              </a:rPr>
              <a:t>clauses.</a:t>
            </a:r>
          </a:p>
        </p:txBody>
      </p:sp>
      <p:sp>
        <p:nvSpPr>
          <p:cNvPr id="5" name="TextBox 4">
            <a:extLst>
              <a:ext uri="{FF2B5EF4-FFF2-40B4-BE49-F238E27FC236}">
                <a16:creationId xmlns:a16="http://schemas.microsoft.com/office/drawing/2014/main" id="{64111BFE-3192-F8F1-1A47-5F3CD09CB606}"/>
              </a:ext>
            </a:extLst>
          </p:cNvPr>
          <p:cNvSpPr txBox="1"/>
          <p:nvPr/>
        </p:nvSpPr>
        <p:spPr>
          <a:xfrm>
            <a:off x="762001" y="1201440"/>
            <a:ext cx="10820399" cy="923330"/>
          </a:xfrm>
          <a:prstGeom prst="rect">
            <a:avLst/>
          </a:prstGeom>
          <a:noFill/>
        </p:spPr>
        <p:txBody>
          <a:bodyPr wrap="square" rtlCol="0">
            <a:spAutoFit/>
          </a:bodyPr>
          <a:lstStyle/>
          <a:p>
            <a:pPr algn="just"/>
            <a:r>
              <a:rPr lang="en-US" dirty="0">
                <a:solidFill>
                  <a:schemeClr val="bg1"/>
                </a:solidFill>
                <a:latin typeface="Rockwell" panose="02060603020205020403" pitchFamily="18" charset="0"/>
              </a:rPr>
              <a:t>The goal of this project is to </a:t>
            </a:r>
            <a:r>
              <a:rPr lang="en-US" b="1" dirty="0">
                <a:solidFill>
                  <a:schemeClr val="bg1"/>
                </a:solidFill>
                <a:latin typeface="Rockwell" panose="02060603020205020403" pitchFamily="18" charset="0"/>
              </a:rPr>
              <a:t>develop a robust machine learning-based fraud detection system</a:t>
            </a:r>
            <a:r>
              <a:rPr lang="en-US" dirty="0">
                <a:solidFill>
                  <a:schemeClr val="bg1"/>
                </a:solidFill>
                <a:latin typeface="Rockwell" panose="02060603020205020403" pitchFamily="18" charset="0"/>
              </a:rPr>
              <a:t> capable of accurately distinguishing fraudulent transactions from legitimate ones in real time, thereby improving security, reducing financial losses, and supporting data-driven fraud prevention.</a:t>
            </a:r>
          </a:p>
        </p:txBody>
      </p:sp>
      <p:pic>
        <p:nvPicPr>
          <p:cNvPr id="10" name="object 5">
            <a:extLst>
              <a:ext uri="{FF2B5EF4-FFF2-40B4-BE49-F238E27FC236}">
                <a16:creationId xmlns:a16="http://schemas.microsoft.com/office/drawing/2014/main" id="{A658F336-84E0-703F-0D1E-8C73036D2DCF}"/>
              </a:ext>
            </a:extLst>
          </p:cNvPr>
          <p:cNvPicPr/>
          <p:nvPr/>
        </p:nvPicPr>
        <p:blipFill>
          <a:blip r:embed="rId3" cstate="print"/>
          <a:stretch>
            <a:fillRect/>
          </a:stretch>
        </p:blipFill>
        <p:spPr>
          <a:xfrm>
            <a:off x="9528318" y="6125075"/>
            <a:ext cx="1962150" cy="542925"/>
          </a:xfrm>
          <a:prstGeom prst="rect">
            <a:avLst/>
          </a:prstGeom>
        </p:spPr>
      </p:pic>
      <p:sp>
        <p:nvSpPr>
          <p:cNvPr id="9" name="TextBox 8">
            <a:extLst>
              <a:ext uri="{FF2B5EF4-FFF2-40B4-BE49-F238E27FC236}">
                <a16:creationId xmlns:a16="http://schemas.microsoft.com/office/drawing/2014/main" id="{00088AD1-C8F8-A760-A688-657C97E3AF8D}"/>
              </a:ext>
            </a:extLst>
          </p:cNvPr>
          <p:cNvSpPr txBox="1"/>
          <p:nvPr/>
        </p:nvSpPr>
        <p:spPr>
          <a:xfrm>
            <a:off x="838200" y="2290008"/>
            <a:ext cx="2040943" cy="400110"/>
          </a:xfrm>
          <a:prstGeom prst="rect">
            <a:avLst/>
          </a:prstGeom>
          <a:noFill/>
        </p:spPr>
        <p:txBody>
          <a:bodyPr wrap="none" rtlCol="0">
            <a:spAutoFit/>
          </a:bodyPr>
          <a:lstStyle/>
          <a:p>
            <a:r>
              <a:rPr lang="en-US" sz="2000" b="1">
                <a:solidFill>
                  <a:schemeClr val="bg1"/>
                </a:solidFill>
                <a:latin typeface="Rockwell" panose="02060603020205020403" pitchFamily="18" charset="0"/>
              </a:rPr>
              <a:t>Key Outcomes</a:t>
            </a:r>
            <a:endParaRPr lang="en-US" sz="2000" b="1" dirty="0">
              <a:solidFill>
                <a:schemeClr val="bg1"/>
              </a:solidFill>
              <a:latin typeface="Rockwell" panose="02060603020205020403" pitchFamily="18" charset="0"/>
            </a:endParaRPr>
          </a:p>
        </p:txBody>
      </p:sp>
      <p:sp>
        <p:nvSpPr>
          <p:cNvPr id="11" name="TextBox 10">
            <a:extLst>
              <a:ext uri="{FF2B5EF4-FFF2-40B4-BE49-F238E27FC236}">
                <a16:creationId xmlns:a16="http://schemas.microsoft.com/office/drawing/2014/main" id="{8D47195C-9616-C1F1-798A-7D1B68FD5D04}"/>
              </a:ext>
            </a:extLst>
          </p:cNvPr>
          <p:cNvSpPr txBox="1"/>
          <p:nvPr/>
        </p:nvSpPr>
        <p:spPr>
          <a:xfrm>
            <a:off x="228600" y="4906674"/>
            <a:ext cx="11734800" cy="873381"/>
          </a:xfrm>
          <a:prstGeom prst="rect">
            <a:avLst/>
          </a:prstGeom>
          <a:noFill/>
        </p:spPr>
        <p:txBody>
          <a:bodyPr wrap="square" rtlCol="0">
            <a:spAutoFit/>
          </a:bodyPr>
          <a:lstStyle/>
          <a:p>
            <a:pPr algn="just">
              <a:lnSpc>
                <a:spcPct val="150000"/>
              </a:lnSpc>
            </a:pPr>
            <a:r>
              <a:rPr lang="en-US" dirty="0">
                <a:solidFill>
                  <a:schemeClr val="bg1"/>
                </a:solidFill>
                <a:latin typeface="Rockwell" panose="02060603020205020403" pitchFamily="18" charset="0"/>
              </a:rPr>
              <a:t>This project addresses the growing challenge of fraud in mobile financial transactions by leveraging machine learning to enable accurate, real-time fraud detection and reduce financial losses.</a:t>
            </a:r>
            <a:endParaRPr lang="en-IN" dirty="0">
              <a:solidFill>
                <a:schemeClr val="bg1"/>
              </a:solidFill>
              <a:latin typeface="Rockwell" panose="02060603020205020403" pitchFamily="18" charset="0"/>
            </a:endParaRPr>
          </a:p>
        </p:txBody>
      </p:sp>
      <p:sp>
        <p:nvSpPr>
          <p:cNvPr id="12" name="Arrow: Left 11">
            <a:hlinkClick r:id="rId4" action="ppaction://hlinksldjump"/>
            <a:extLst>
              <a:ext uri="{FF2B5EF4-FFF2-40B4-BE49-F238E27FC236}">
                <a16:creationId xmlns:a16="http://schemas.microsoft.com/office/drawing/2014/main" id="{1843420D-A09E-6D89-DB38-AD97D97E89A9}"/>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148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40101C0-1E11-DC6A-D46C-C5F0C7C106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23B8B4-5CEF-0FA9-7AB6-73203326235C}"/>
              </a:ext>
            </a:extLst>
          </p:cNvPr>
          <p:cNvSpPr txBox="1"/>
          <p:nvPr/>
        </p:nvSpPr>
        <p:spPr>
          <a:xfrm>
            <a:off x="2495550" y="2362200"/>
            <a:ext cx="7200900" cy="1938992"/>
          </a:xfrm>
          <a:prstGeom prst="rect">
            <a:avLst/>
          </a:prstGeom>
          <a:noFill/>
        </p:spPr>
        <p:txBody>
          <a:bodyPr wrap="square">
            <a:spAutoFit/>
          </a:bodyPr>
          <a:lstStyle/>
          <a:p>
            <a:pPr algn="ctr"/>
            <a:r>
              <a:rPr lang="en-IN" sz="6000" b="1" dirty="0">
                <a:solidFill>
                  <a:schemeClr val="bg1"/>
                </a:solidFill>
                <a:latin typeface="Rockwell" panose="02060603020205020403" pitchFamily="18" charset="0"/>
              </a:rPr>
              <a:t>SOLUTION OVERVIEW</a:t>
            </a:r>
          </a:p>
        </p:txBody>
      </p:sp>
      <p:pic>
        <p:nvPicPr>
          <p:cNvPr id="4" name="object 5">
            <a:extLst>
              <a:ext uri="{FF2B5EF4-FFF2-40B4-BE49-F238E27FC236}">
                <a16:creationId xmlns:a16="http://schemas.microsoft.com/office/drawing/2014/main" id="{6DA33B3B-9A90-DCE7-4B95-56D1F051A4D4}"/>
              </a:ext>
            </a:extLst>
          </p:cNvPr>
          <p:cNvPicPr/>
          <p:nvPr/>
        </p:nvPicPr>
        <p:blipFill>
          <a:blip r:embed="rId3" cstate="print"/>
          <a:stretch>
            <a:fillRect/>
          </a:stretch>
        </p:blipFill>
        <p:spPr>
          <a:xfrm>
            <a:off x="9528318" y="6125075"/>
            <a:ext cx="1962150" cy="542925"/>
          </a:xfrm>
          <a:prstGeom prst="rect">
            <a:avLst/>
          </a:prstGeom>
        </p:spPr>
      </p:pic>
      <p:sp>
        <p:nvSpPr>
          <p:cNvPr id="12" name="Arrow: Left 11">
            <a:hlinkClick r:id="rId4" action="ppaction://hlinksldjump"/>
            <a:extLst>
              <a:ext uri="{FF2B5EF4-FFF2-40B4-BE49-F238E27FC236}">
                <a16:creationId xmlns:a16="http://schemas.microsoft.com/office/drawing/2014/main" id="{2CA0BC57-7B1C-A4CF-41BC-AB19DACD7104}"/>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81083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B3968FF-345D-C3D3-EE39-F1277CDE2810}"/>
            </a:ext>
          </a:extLst>
        </p:cNvPr>
        <p:cNvGrpSpPr/>
        <p:nvPr/>
      </p:nvGrpSpPr>
      <p:grpSpPr>
        <a:xfrm>
          <a:off x="0" y="0"/>
          <a:ext cx="0" cy="0"/>
          <a:chOff x="0" y="0"/>
          <a:chExt cx="0" cy="0"/>
        </a:xfrm>
      </p:grpSpPr>
      <p:sp>
        <p:nvSpPr>
          <p:cNvPr id="23" name="object 2">
            <a:extLst>
              <a:ext uri="{FF2B5EF4-FFF2-40B4-BE49-F238E27FC236}">
                <a16:creationId xmlns:a16="http://schemas.microsoft.com/office/drawing/2014/main" id="{0E1C5831-C0BE-1EA2-EC80-7A0E2826DC00}"/>
              </a:ext>
            </a:extLst>
          </p:cNvPr>
          <p:cNvSpPr txBox="1">
            <a:spLocks/>
          </p:cNvSpPr>
          <p:nvPr/>
        </p:nvSpPr>
        <p:spPr>
          <a:xfrm>
            <a:off x="666750" y="588644"/>
            <a:ext cx="9772650" cy="447558"/>
          </a:xfrm>
          <a:prstGeom prst="rect">
            <a:avLst/>
          </a:prstGeom>
        </p:spPr>
        <p:txBody>
          <a:bodyPr vert="horz" wrap="square" lIns="0" tIns="16510" rIns="0" bIns="0" rtlCol="0">
            <a:spAutoFit/>
          </a:bodyPr>
          <a:lstStyle>
            <a:lvl1pPr>
              <a:defRPr sz="3350" b="1" i="0">
                <a:solidFill>
                  <a:srgbClr val="161A3D"/>
                </a:solidFill>
                <a:latin typeface="Calibri"/>
                <a:ea typeface="+mj-ea"/>
                <a:cs typeface="Calibri"/>
              </a:defRPr>
            </a:lvl1pPr>
          </a:lstStyle>
          <a:p>
            <a:pPr marL="12700">
              <a:spcBef>
                <a:spcPts val="130"/>
              </a:spcBef>
            </a:pPr>
            <a:r>
              <a:rPr lang="en-US" sz="2800" dirty="0">
                <a:solidFill>
                  <a:schemeClr val="tx1"/>
                </a:solidFill>
                <a:latin typeface="Rockwell" panose="02060603020205020403" pitchFamily="18" charset="0"/>
              </a:rPr>
              <a:t>Machine Learning–Driven Fraud Detection System</a:t>
            </a:r>
            <a:endParaRPr lang="en-US" sz="2800" spc="-10" dirty="0">
              <a:solidFill>
                <a:schemeClr val="tx1"/>
              </a:solidFill>
              <a:latin typeface="Rockwell" panose="02060603020205020403" pitchFamily="18" charset="0"/>
            </a:endParaRPr>
          </a:p>
        </p:txBody>
      </p:sp>
      <p:sp>
        <p:nvSpPr>
          <p:cNvPr id="24" name="Content Placeholder 5">
            <a:extLst>
              <a:ext uri="{FF2B5EF4-FFF2-40B4-BE49-F238E27FC236}">
                <a16:creationId xmlns:a16="http://schemas.microsoft.com/office/drawing/2014/main" id="{BBFBF440-1687-218B-2962-0B2C6CC18504}"/>
              </a:ext>
            </a:extLst>
          </p:cNvPr>
          <p:cNvSpPr>
            <a:spLocks noGrp="1"/>
          </p:cNvSpPr>
          <p:nvPr>
            <p:ph sz="half" idx="2"/>
          </p:nvPr>
        </p:nvSpPr>
        <p:spPr>
          <a:xfrm>
            <a:off x="691331" y="2438400"/>
            <a:ext cx="5303520" cy="3277820"/>
          </a:xfrm>
        </p:spPr>
        <p:txBody>
          <a:bodyPr/>
          <a:lstStyle/>
          <a:p>
            <a:r>
              <a:rPr lang="en-US" sz="2400" b="1" dirty="0">
                <a:solidFill>
                  <a:schemeClr val="tx1"/>
                </a:solidFill>
                <a:latin typeface="Rockwell" panose="02060603020205020403" pitchFamily="18" charset="0"/>
              </a:rPr>
              <a:t>Proposed Solution Approach</a:t>
            </a:r>
          </a:p>
          <a:p>
            <a:endParaRPr lang="en-US" sz="900" b="1" dirty="0">
              <a:solidFill>
                <a:schemeClr val="tx1"/>
              </a:solidFill>
              <a:latin typeface="Rockwell" panose="02060603020205020403" pitchFamily="18" charset="0"/>
            </a:endParaRPr>
          </a:p>
          <a:p>
            <a:pPr marL="285750" indent="-285750">
              <a:buFont typeface="Wingdings" panose="05000000000000000000" pitchFamily="2" charset="2"/>
              <a:buChar char="q"/>
            </a:pPr>
            <a:r>
              <a:rPr lang="en-US" dirty="0">
                <a:solidFill>
                  <a:schemeClr val="tx1"/>
                </a:solidFill>
                <a:latin typeface="Rockwell" panose="02060603020205020403" pitchFamily="18" charset="0"/>
              </a:rPr>
              <a:t>Analyze historical mobile financial transaction data to understand fraud patterns.</a:t>
            </a:r>
          </a:p>
          <a:p>
            <a:pPr marL="285750" indent="-285750">
              <a:buFont typeface="Wingdings" panose="05000000000000000000" pitchFamily="2" charset="2"/>
              <a:buChar char="q"/>
            </a:pPr>
            <a:r>
              <a:rPr lang="en-US" dirty="0">
                <a:solidFill>
                  <a:schemeClr val="tx1"/>
                </a:solidFill>
                <a:latin typeface="Rockwell" panose="02060603020205020403" pitchFamily="18" charset="0"/>
              </a:rPr>
              <a:t>Apply data preprocessing and feature engineering to capture transaction behavior and balance anomalies.</a:t>
            </a:r>
          </a:p>
          <a:p>
            <a:pPr marL="285750" indent="-285750">
              <a:buFont typeface="Wingdings" panose="05000000000000000000" pitchFamily="2" charset="2"/>
              <a:buChar char="q"/>
            </a:pPr>
            <a:r>
              <a:rPr lang="en-US" dirty="0">
                <a:solidFill>
                  <a:schemeClr val="tx1"/>
                </a:solidFill>
                <a:latin typeface="Rockwell" panose="02060603020205020403" pitchFamily="18" charset="0"/>
              </a:rPr>
              <a:t>Train and evaluate multiple machine learning models to accurately classify transactions as fraudulent or legitimate.</a:t>
            </a:r>
          </a:p>
          <a:p>
            <a:pPr marL="285750" indent="-285750">
              <a:buFont typeface="Wingdings" panose="05000000000000000000" pitchFamily="2" charset="2"/>
              <a:buChar char="q"/>
            </a:pPr>
            <a:r>
              <a:rPr lang="en-US" dirty="0">
                <a:solidFill>
                  <a:schemeClr val="tx1"/>
                </a:solidFill>
                <a:latin typeface="Rockwell" panose="02060603020205020403" pitchFamily="18" charset="0"/>
              </a:rPr>
              <a:t>Focus on recall and precision to minimize missed fraud cases while reducing false alerts.</a:t>
            </a:r>
          </a:p>
        </p:txBody>
      </p:sp>
      <p:sp>
        <p:nvSpPr>
          <p:cNvPr id="25" name="Content Placeholder 6">
            <a:extLst>
              <a:ext uri="{FF2B5EF4-FFF2-40B4-BE49-F238E27FC236}">
                <a16:creationId xmlns:a16="http://schemas.microsoft.com/office/drawing/2014/main" id="{CAC5E5BA-0399-388D-BE71-2746FAA9C12A}"/>
              </a:ext>
            </a:extLst>
          </p:cNvPr>
          <p:cNvSpPr>
            <a:spLocks noGrp="1"/>
          </p:cNvSpPr>
          <p:nvPr>
            <p:ph sz="half" idx="3"/>
          </p:nvPr>
        </p:nvSpPr>
        <p:spPr>
          <a:xfrm>
            <a:off x="6197151" y="2438400"/>
            <a:ext cx="5303520" cy="3093154"/>
          </a:xfrm>
        </p:spPr>
        <p:txBody>
          <a:bodyPr/>
          <a:lstStyle/>
          <a:p>
            <a:pPr algn="l"/>
            <a:r>
              <a:rPr lang="en-US" sz="2400" b="1" dirty="0">
                <a:solidFill>
                  <a:schemeClr val="tx1"/>
                </a:solidFill>
                <a:latin typeface="Rockwell" panose="02060603020205020403" pitchFamily="18" charset="0"/>
              </a:rPr>
              <a:t>System Capabilities</a:t>
            </a:r>
          </a:p>
          <a:p>
            <a:pPr algn="l"/>
            <a:endParaRPr lang="en-US" sz="900" b="1" dirty="0">
              <a:solidFill>
                <a:schemeClr val="tx1"/>
              </a:solidFill>
              <a:latin typeface="Rockwell" panose="02060603020205020403" pitchFamily="18" charset="0"/>
            </a:endParaRPr>
          </a:p>
          <a:p>
            <a:pPr marL="285750" indent="-285750" algn="l">
              <a:buFont typeface="Wingdings" panose="05000000000000000000" pitchFamily="2" charset="2"/>
              <a:buChar char="q"/>
            </a:pPr>
            <a:r>
              <a:rPr lang="en-US" sz="2000" b="1" dirty="0">
                <a:solidFill>
                  <a:schemeClr val="tx1"/>
                </a:solidFill>
                <a:latin typeface="Rockwell" panose="02060603020205020403" pitchFamily="18" charset="0"/>
              </a:rPr>
              <a:t>Real-Time Fraud Detection</a:t>
            </a:r>
            <a:br>
              <a:rPr lang="en-US" dirty="0">
                <a:solidFill>
                  <a:schemeClr val="tx1"/>
                </a:solidFill>
                <a:latin typeface="Rockwell" panose="02060603020205020403" pitchFamily="18" charset="0"/>
              </a:rPr>
            </a:br>
            <a:r>
              <a:rPr lang="en-US" dirty="0">
                <a:solidFill>
                  <a:schemeClr val="tx1"/>
                </a:solidFill>
                <a:latin typeface="Rockwell" panose="02060603020205020403" pitchFamily="18" charset="0"/>
              </a:rPr>
              <a:t>Instantly evaluates transactions and assigns fraud risk scores.</a:t>
            </a:r>
          </a:p>
          <a:p>
            <a:pPr marL="285750" indent="-285750" algn="l">
              <a:buFont typeface="Wingdings" panose="05000000000000000000" pitchFamily="2" charset="2"/>
              <a:buChar char="q"/>
            </a:pPr>
            <a:r>
              <a:rPr lang="en-US" sz="2000" b="1" dirty="0">
                <a:solidFill>
                  <a:schemeClr val="tx1"/>
                </a:solidFill>
                <a:latin typeface="Rockwell" panose="02060603020205020403" pitchFamily="18" charset="0"/>
              </a:rPr>
              <a:t>Adaptive Learning</a:t>
            </a:r>
            <a:br>
              <a:rPr lang="en-US" dirty="0">
                <a:solidFill>
                  <a:schemeClr val="tx1"/>
                </a:solidFill>
                <a:latin typeface="Rockwell" panose="02060603020205020403" pitchFamily="18" charset="0"/>
              </a:rPr>
            </a:br>
            <a:r>
              <a:rPr lang="en-US" dirty="0">
                <a:solidFill>
                  <a:schemeClr val="tx1"/>
                </a:solidFill>
                <a:latin typeface="Rockwell" panose="02060603020205020403" pitchFamily="18" charset="0"/>
              </a:rPr>
              <a:t>Learns complex and evolving fraud patterns beyond static rule-based systems.</a:t>
            </a:r>
          </a:p>
          <a:p>
            <a:pPr marL="285750" indent="-285750" algn="l">
              <a:buFont typeface="Wingdings" panose="05000000000000000000" pitchFamily="2" charset="2"/>
              <a:buChar char="q"/>
            </a:pPr>
            <a:r>
              <a:rPr lang="en-US" sz="2000" b="1" dirty="0">
                <a:solidFill>
                  <a:schemeClr val="tx1"/>
                </a:solidFill>
                <a:latin typeface="Rockwell" panose="02060603020205020403" pitchFamily="18" charset="0"/>
              </a:rPr>
              <a:t>Business-Oriented Insights</a:t>
            </a:r>
            <a:br>
              <a:rPr lang="en-US" dirty="0">
                <a:solidFill>
                  <a:schemeClr val="tx1"/>
                </a:solidFill>
                <a:latin typeface="Rockwell" panose="02060603020205020403" pitchFamily="18" charset="0"/>
              </a:rPr>
            </a:br>
            <a:r>
              <a:rPr lang="en-US" dirty="0">
                <a:solidFill>
                  <a:schemeClr val="tx1"/>
                </a:solidFill>
                <a:latin typeface="Rockwell" panose="02060603020205020403" pitchFamily="18" charset="0"/>
              </a:rPr>
              <a:t>Translates model predictions into financial impact and risk-based actions.</a:t>
            </a:r>
          </a:p>
        </p:txBody>
      </p:sp>
      <p:sp>
        <p:nvSpPr>
          <p:cNvPr id="26" name="object 4">
            <a:extLst>
              <a:ext uri="{FF2B5EF4-FFF2-40B4-BE49-F238E27FC236}">
                <a16:creationId xmlns:a16="http://schemas.microsoft.com/office/drawing/2014/main" id="{758C6D57-EBD2-F0F9-BE4C-8ECBF3074C11}"/>
              </a:ext>
            </a:extLst>
          </p:cNvPr>
          <p:cNvSpPr txBox="1">
            <a:spLocks noGrp="1"/>
          </p:cNvSpPr>
          <p:nvPr>
            <p:ph type="ftr" sz="quarter" idx="5"/>
          </p:nvPr>
        </p:nvSpPr>
        <p:spPr>
          <a:xfrm>
            <a:off x="666750" y="6215246"/>
            <a:ext cx="7212965" cy="362584"/>
          </a:xfrm>
          <a:prstGeom prst="rect">
            <a:avLst/>
          </a:prstGeom>
        </p:spPr>
        <p:txBody>
          <a:bodyPr vert="horz" wrap="square" lIns="0" tIns="19050" rIns="0" bIns="0" rtlCol="0">
            <a:spAutoFit/>
          </a:bodyPr>
          <a:lstStyle/>
          <a:p>
            <a:pPr marL="12700" marR="5080">
              <a:lnSpc>
                <a:spcPts val="1280"/>
              </a:lnSpc>
              <a:spcBef>
                <a:spcPts val="150"/>
              </a:spcBef>
            </a:pPr>
            <a:r>
              <a:rPr b="1" spc="-10" dirty="0">
                <a:solidFill>
                  <a:schemeClr val="tx1"/>
                </a:solidFill>
                <a:latin typeface="Calibri"/>
                <a:cs typeface="Calibri"/>
              </a:rPr>
              <a:t>CONFIDENTIAL</a:t>
            </a:r>
            <a:r>
              <a:rPr spc="-10" dirty="0">
                <a:solidFill>
                  <a:schemeClr val="tx1"/>
                </a:solidFill>
              </a:rPr>
              <a:t>: </a:t>
            </a:r>
            <a:r>
              <a:rPr dirty="0">
                <a:solidFill>
                  <a:schemeClr val="tx1"/>
                </a:solidFill>
              </a:rPr>
              <a:t>The</a:t>
            </a:r>
            <a:r>
              <a:rPr spc="30" dirty="0">
                <a:solidFill>
                  <a:schemeClr val="tx1"/>
                </a:solidFill>
              </a:rPr>
              <a:t> </a:t>
            </a:r>
            <a:r>
              <a:rPr dirty="0">
                <a:solidFill>
                  <a:schemeClr val="tx1"/>
                </a:solidFill>
              </a:rPr>
              <a:t>information</a:t>
            </a:r>
            <a:r>
              <a:rPr spc="-5" dirty="0">
                <a:solidFill>
                  <a:schemeClr val="tx1"/>
                </a:solidFill>
              </a:rPr>
              <a:t> </a:t>
            </a:r>
            <a:r>
              <a:rPr dirty="0">
                <a:solidFill>
                  <a:schemeClr val="tx1"/>
                </a:solidFill>
              </a:rPr>
              <a:t>in this</a:t>
            </a:r>
            <a:r>
              <a:rPr spc="-5" dirty="0">
                <a:solidFill>
                  <a:schemeClr val="tx1"/>
                </a:solidFill>
              </a:rPr>
              <a:t> </a:t>
            </a:r>
            <a:r>
              <a:rPr dirty="0">
                <a:solidFill>
                  <a:schemeClr val="tx1"/>
                </a:solidFill>
              </a:rPr>
              <a:t>document</a:t>
            </a:r>
            <a:r>
              <a:rPr spc="-10" dirty="0">
                <a:solidFill>
                  <a:schemeClr val="tx1"/>
                </a:solidFill>
              </a:rPr>
              <a:t> belongs</a:t>
            </a:r>
            <a:r>
              <a:rPr spc="-5" dirty="0">
                <a:solidFill>
                  <a:schemeClr val="tx1"/>
                </a:solidFill>
              </a:rPr>
              <a:t> </a:t>
            </a:r>
            <a:r>
              <a:rPr dirty="0">
                <a:solidFill>
                  <a:schemeClr val="tx1"/>
                </a:solidFill>
              </a:rPr>
              <a:t>to</a:t>
            </a:r>
            <a:r>
              <a:rPr spc="-10" dirty="0">
                <a:solidFill>
                  <a:schemeClr val="tx1"/>
                </a:solidFill>
              </a:rPr>
              <a:t> </a:t>
            </a:r>
            <a:r>
              <a:rPr dirty="0">
                <a:solidFill>
                  <a:schemeClr val="tx1"/>
                </a:solidFill>
              </a:rPr>
              <a:t>Boston Institute</a:t>
            </a:r>
            <a:r>
              <a:rPr spc="-50" dirty="0">
                <a:solidFill>
                  <a:schemeClr val="tx1"/>
                </a:solidFill>
              </a:rPr>
              <a:t> </a:t>
            </a:r>
            <a:r>
              <a:rPr dirty="0">
                <a:solidFill>
                  <a:schemeClr val="tx1"/>
                </a:solidFill>
              </a:rPr>
              <a:t>of</a:t>
            </a:r>
            <a:r>
              <a:rPr spc="25" dirty="0">
                <a:solidFill>
                  <a:schemeClr val="tx1"/>
                </a:solidFill>
              </a:rPr>
              <a:t> </a:t>
            </a:r>
            <a:r>
              <a:rPr spc="-10" dirty="0">
                <a:solidFill>
                  <a:schemeClr val="tx1"/>
                </a:solidFill>
              </a:rPr>
              <a:t>Analytics</a:t>
            </a:r>
            <a:r>
              <a:rPr spc="-5" dirty="0">
                <a:solidFill>
                  <a:schemeClr val="tx1"/>
                </a:solidFill>
              </a:rPr>
              <a:t> </a:t>
            </a:r>
            <a:r>
              <a:rPr dirty="0">
                <a:solidFill>
                  <a:schemeClr val="tx1"/>
                </a:solidFill>
              </a:rPr>
              <a:t>LLC.</a:t>
            </a:r>
            <a:r>
              <a:rPr spc="10" dirty="0">
                <a:solidFill>
                  <a:schemeClr val="tx1"/>
                </a:solidFill>
              </a:rPr>
              <a:t> </a:t>
            </a:r>
            <a:r>
              <a:rPr dirty="0">
                <a:solidFill>
                  <a:schemeClr val="tx1"/>
                </a:solidFill>
              </a:rPr>
              <a:t>Any </a:t>
            </a:r>
            <a:r>
              <a:rPr spc="-10" dirty="0">
                <a:solidFill>
                  <a:schemeClr val="tx1"/>
                </a:solidFill>
              </a:rPr>
              <a:t>unauthorized</a:t>
            </a:r>
            <a:r>
              <a:rPr dirty="0">
                <a:solidFill>
                  <a:schemeClr val="tx1"/>
                </a:solidFill>
              </a:rPr>
              <a:t> sharing</a:t>
            </a:r>
            <a:r>
              <a:rPr spc="-15" dirty="0">
                <a:solidFill>
                  <a:schemeClr val="tx1"/>
                </a:solidFill>
              </a:rPr>
              <a:t> </a:t>
            </a:r>
            <a:r>
              <a:rPr dirty="0">
                <a:solidFill>
                  <a:schemeClr val="tx1"/>
                </a:solidFill>
              </a:rPr>
              <a:t>of</a:t>
            </a:r>
            <a:r>
              <a:rPr spc="25" dirty="0">
                <a:solidFill>
                  <a:schemeClr val="tx1"/>
                </a:solidFill>
              </a:rPr>
              <a:t> </a:t>
            </a:r>
            <a:r>
              <a:rPr spc="-20" dirty="0">
                <a:solidFill>
                  <a:schemeClr val="tx1"/>
                </a:solidFill>
              </a:rPr>
              <a:t>this </a:t>
            </a:r>
            <a:r>
              <a:rPr dirty="0">
                <a:solidFill>
                  <a:schemeClr val="tx1"/>
                </a:solidFill>
              </a:rPr>
              <a:t>material</a:t>
            </a:r>
            <a:r>
              <a:rPr spc="10" dirty="0">
                <a:solidFill>
                  <a:schemeClr val="tx1"/>
                </a:solidFill>
              </a:rPr>
              <a:t> </a:t>
            </a:r>
            <a:r>
              <a:rPr dirty="0">
                <a:solidFill>
                  <a:schemeClr val="tx1"/>
                </a:solidFill>
              </a:rPr>
              <a:t>is</a:t>
            </a:r>
            <a:r>
              <a:rPr spc="-25" dirty="0">
                <a:solidFill>
                  <a:schemeClr val="tx1"/>
                </a:solidFill>
              </a:rPr>
              <a:t> </a:t>
            </a:r>
            <a:r>
              <a:rPr dirty="0">
                <a:solidFill>
                  <a:schemeClr val="tx1"/>
                </a:solidFill>
              </a:rPr>
              <a:t>prohibited</a:t>
            </a:r>
            <a:r>
              <a:rPr spc="-25" dirty="0">
                <a:solidFill>
                  <a:schemeClr val="tx1"/>
                </a:solidFill>
              </a:rPr>
              <a:t> </a:t>
            </a:r>
            <a:r>
              <a:rPr dirty="0">
                <a:solidFill>
                  <a:schemeClr val="tx1"/>
                </a:solidFill>
              </a:rPr>
              <a:t>and</a:t>
            </a:r>
            <a:r>
              <a:rPr spc="-20" dirty="0">
                <a:solidFill>
                  <a:schemeClr val="tx1"/>
                </a:solidFill>
              </a:rPr>
              <a:t> </a:t>
            </a:r>
            <a:r>
              <a:rPr dirty="0">
                <a:solidFill>
                  <a:schemeClr val="tx1"/>
                </a:solidFill>
              </a:rPr>
              <a:t>subject</a:t>
            </a:r>
            <a:r>
              <a:rPr spc="-35" dirty="0">
                <a:solidFill>
                  <a:schemeClr val="tx1"/>
                </a:solidFill>
              </a:rPr>
              <a:t> </a:t>
            </a:r>
            <a:r>
              <a:rPr dirty="0">
                <a:solidFill>
                  <a:schemeClr val="tx1"/>
                </a:solidFill>
              </a:rPr>
              <a:t>to</a:t>
            </a:r>
            <a:r>
              <a:rPr spc="-25" dirty="0">
                <a:solidFill>
                  <a:schemeClr val="tx1"/>
                </a:solidFill>
              </a:rPr>
              <a:t> </a:t>
            </a:r>
            <a:r>
              <a:rPr dirty="0">
                <a:solidFill>
                  <a:schemeClr val="tx1"/>
                </a:solidFill>
              </a:rPr>
              <a:t>legal</a:t>
            </a:r>
            <a:r>
              <a:rPr spc="10" dirty="0">
                <a:solidFill>
                  <a:schemeClr val="tx1"/>
                </a:solidFill>
              </a:rPr>
              <a:t> </a:t>
            </a:r>
            <a:r>
              <a:rPr dirty="0">
                <a:solidFill>
                  <a:schemeClr val="tx1"/>
                </a:solidFill>
              </a:rPr>
              <a:t>action</a:t>
            </a:r>
            <a:r>
              <a:rPr spc="-25" dirty="0">
                <a:solidFill>
                  <a:schemeClr val="tx1"/>
                </a:solidFill>
              </a:rPr>
              <a:t> </a:t>
            </a:r>
            <a:r>
              <a:rPr dirty="0">
                <a:solidFill>
                  <a:schemeClr val="tx1"/>
                </a:solidFill>
              </a:rPr>
              <a:t>under</a:t>
            </a:r>
            <a:r>
              <a:rPr spc="25" dirty="0">
                <a:solidFill>
                  <a:schemeClr val="tx1"/>
                </a:solidFill>
              </a:rPr>
              <a:t> </a:t>
            </a:r>
            <a:r>
              <a:rPr dirty="0">
                <a:solidFill>
                  <a:schemeClr val="tx1"/>
                </a:solidFill>
              </a:rPr>
              <a:t>breach</a:t>
            </a:r>
            <a:r>
              <a:rPr spc="-20" dirty="0">
                <a:solidFill>
                  <a:schemeClr val="tx1"/>
                </a:solidFill>
              </a:rPr>
              <a:t> </a:t>
            </a:r>
            <a:r>
              <a:rPr dirty="0">
                <a:solidFill>
                  <a:schemeClr val="tx1"/>
                </a:solidFill>
              </a:rPr>
              <a:t>of IP</a:t>
            </a:r>
            <a:r>
              <a:rPr spc="-15" dirty="0">
                <a:solidFill>
                  <a:schemeClr val="tx1"/>
                </a:solidFill>
              </a:rPr>
              <a:t> </a:t>
            </a:r>
            <a:r>
              <a:rPr dirty="0">
                <a:solidFill>
                  <a:schemeClr val="tx1"/>
                </a:solidFill>
              </a:rPr>
              <a:t>and</a:t>
            </a:r>
            <a:r>
              <a:rPr spc="-20" dirty="0">
                <a:solidFill>
                  <a:schemeClr val="tx1"/>
                </a:solidFill>
              </a:rPr>
              <a:t> </a:t>
            </a:r>
            <a:r>
              <a:rPr spc="-10" dirty="0">
                <a:solidFill>
                  <a:schemeClr val="tx1"/>
                </a:solidFill>
              </a:rPr>
              <a:t>confidentiality</a:t>
            </a:r>
            <a:r>
              <a:rPr spc="-15" dirty="0">
                <a:solidFill>
                  <a:schemeClr val="tx1"/>
                </a:solidFill>
              </a:rPr>
              <a:t> </a:t>
            </a:r>
            <a:r>
              <a:rPr spc="-10" dirty="0">
                <a:solidFill>
                  <a:schemeClr val="tx1"/>
                </a:solidFill>
              </a:rPr>
              <a:t>clauses.</a:t>
            </a:r>
          </a:p>
        </p:txBody>
      </p:sp>
      <p:sp>
        <p:nvSpPr>
          <p:cNvPr id="27" name="TextBox 26">
            <a:extLst>
              <a:ext uri="{FF2B5EF4-FFF2-40B4-BE49-F238E27FC236}">
                <a16:creationId xmlns:a16="http://schemas.microsoft.com/office/drawing/2014/main" id="{D0C63BC6-FAC9-D774-2C8F-85D7CE9D3575}"/>
              </a:ext>
            </a:extLst>
          </p:cNvPr>
          <p:cNvSpPr txBox="1"/>
          <p:nvPr/>
        </p:nvSpPr>
        <p:spPr>
          <a:xfrm>
            <a:off x="762001" y="1201440"/>
            <a:ext cx="10820399" cy="923330"/>
          </a:xfrm>
          <a:prstGeom prst="rect">
            <a:avLst/>
          </a:prstGeom>
          <a:noFill/>
        </p:spPr>
        <p:txBody>
          <a:bodyPr wrap="square" rtlCol="0">
            <a:spAutoFit/>
          </a:bodyPr>
          <a:lstStyle/>
          <a:p>
            <a:pPr algn="just"/>
            <a:r>
              <a:rPr lang="en-US" dirty="0">
                <a:solidFill>
                  <a:schemeClr val="tx1"/>
                </a:solidFill>
                <a:latin typeface="Rockwell" panose="02060603020205020403" pitchFamily="18" charset="0"/>
              </a:rPr>
              <a:t>To address the growing risks of fraud in mobile financial transactions, this project implements an </a:t>
            </a:r>
            <a:r>
              <a:rPr lang="en-US" b="1" dirty="0">
                <a:solidFill>
                  <a:schemeClr val="tx1"/>
                </a:solidFill>
                <a:latin typeface="Rockwell" panose="02060603020205020403" pitchFamily="18" charset="0"/>
              </a:rPr>
              <a:t>end-to-end machine learning–based fraud detection solution</a:t>
            </a:r>
            <a:r>
              <a:rPr lang="en-US" dirty="0">
                <a:solidFill>
                  <a:schemeClr val="tx1"/>
                </a:solidFill>
                <a:latin typeface="Rockwell" panose="02060603020205020403" pitchFamily="18" charset="0"/>
              </a:rPr>
              <a:t> designed for accuracy, scalability, and real-time decision-making.</a:t>
            </a:r>
          </a:p>
        </p:txBody>
      </p:sp>
      <p:sp>
        <p:nvSpPr>
          <p:cNvPr id="4" name="Arrow: Left 3">
            <a:hlinkClick r:id="rId3" action="ppaction://hlinksldjump"/>
            <a:extLst>
              <a:ext uri="{FF2B5EF4-FFF2-40B4-BE49-F238E27FC236}">
                <a16:creationId xmlns:a16="http://schemas.microsoft.com/office/drawing/2014/main" id="{17978CB7-000E-B961-2CF5-7F4B5471909D}"/>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944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D0DD40F-A764-E621-FEF9-284D34D3DA01}"/>
            </a:ext>
          </a:extLst>
        </p:cNvPr>
        <p:cNvGrpSpPr/>
        <p:nvPr/>
      </p:nvGrpSpPr>
      <p:grpSpPr>
        <a:xfrm>
          <a:off x="0" y="0"/>
          <a:ext cx="0" cy="0"/>
          <a:chOff x="0" y="0"/>
          <a:chExt cx="0" cy="0"/>
        </a:xfrm>
      </p:grpSpPr>
      <p:sp>
        <p:nvSpPr>
          <p:cNvPr id="6" name="object 2">
            <a:extLst>
              <a:ext uri="{FF2B5EF4-FFF2-40B4-BE49-F238E27FC236}">
                <a16:creationId xmlns:a16="http://schemas.microsoft.com/office/drawing/2014/main" id="{7AECE53B-AA9E-1923-CBC8-1BA816FB7FB8}"/>
              </a:ext>
            </a:extLst>
          </p:cNvPr>
          <p:cNvSpPr txBox="1">
            <a:spLocks noGrp="1"/>
          </p:cNvSpPr>
          <p:nvPr>
            <p:ph type="title"/>
          </p:nvPr>
        </p:nvSpPr>
        <p:spPr>
          <a:xfrm>
            <a:off x="666749" y="588644"/>
            <a:ext cx="10820399" cy="447558"/>
          </a:xfrm>
          <a:prstGeom prst="rect">
            <a:avLst/>
          </a:prstGeom>
        </p:spPr>
        <p:txBody>
          <a:bodyPr vert="horz" wrap="square" lIns="0" tIns="16510" rIns="0" bIns="0" rtlCol="0">
            <a:spAutoFit/>
          </a:bodyPr>
          <a:lstStyle/>
          <a:p>
            <a:pPr marL="12700" algn="l">
              <a:spcBef>
                <a:spcPts val="130"/>
              </a:spcBef>
            </a:pPr>
            <a:r>
              <a:rPr lang="en-IN" sz="2800" spc="-10" dirty="0">
                <a:solidFill>
                  <a:schemeClr val="tx1"/>
                </a:solidFill>
                <a:latin typeface="Rockwell" panose="02060603020205020403" pitchFamily="18" charset="0"/>
              </a:rPr>
              <a:t>Key Outcomes</a:t>
            </a:r>
            <a:endParaRPr lang="en-US" sz="2800" spc="-10" dirty="0">
              <a:solidFill>
                <a:schemeClr val="tx1"/>
              </a:solidFill>
              <a:latin typeface="Rockwell" panose="02060603020205020403" pitchFamily="18" charset="0"/>
            </a:endParaRPr>
          </a:p>
        </p:txBody>
      </p:sp>
      <p:sp>
        <p:nvSpPr>
          <p:cNvPr id="7" name="Content Placeholder 5">
            <a:extLst>
              <a:ext uri="{FF2B5EF4-FFF2-40B4-BE49-F238E27FC236}">
                <a16:creationId xmlns:a16="http://schemas.microsoft.com/office/drawing/2014/main" id="{FE61186D-5012-4D90-1F3E-5C96688647BE}"/>
              </a:ext>
            </a:extLst>
          </p:cNvPr>
          <p:cNvSpPr txBox="1">
            <a:spLocks/>
          </p:cNvSpPr>
          <p:nvPr/>
        </p:nvSpPr>
        <p:spPr>
          <a:xfrm>
            <a:off x="1371600" y="1219200"/>
            <a:ext cx="9865676" cy="2581541"/>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l">
              <a:lnSpc>
                <a:spcPct val="150000"/>
              </a:lnSpc>
              <a:buFont typeface="Wingdings" panose="05000000000000000000" pitchFamily="2" charset="2"/>
              <a:buChar char="q"/>
            </a:pPr>
            <a:r>
              <a:rPr lang="en-US" sz="2000" b="1" dirty="0">
                <a:solidFill>
                  <a:schemeClr val="tx1"/>
                </a:solidFill>
                <a:latin typeface="Rockwell" panose="02060603020205020403" pitchFamily="18" charset="0"/>
              </a:rPr>
              <a:t>Improved Fraud Detection Accuracy</a:t>
            </a:r>
            <a:br>
              <a:rPr lang="en-US" dirty="0">
                <a:solidFill>
                  <a:schemeClr val="tx1"/>
                </a:solidFill>
                <a:latin typeface="Rockwell" panose="02060603020205020403" pitchFamily="18" charset="0"/>
              </a:rPr>
            </a:br>
            <a:r>
              <a:rPr lang="en-US" dirty="0">
                <a:solidFill>
                  <a:schemeClr val="tx1"/>
                </a:solidFill>
                <a:latin typeface="Rockwell" panose="02060603020205020403" pitchFamily="18" charset="0"/>
              </a:rPr>
              <a:t>Enhanced identification of fraudulent transactions using ML models.</a:t>
            </a:r>
          </a:p>
          <a:p>
            <a:pPr marL="285750" indent="-285750" algn="l">
              <a:lnSpc>
                <a:spcPct val="150000"/>
              </a:lnSpc>
              <a:buFont typeface="Wingdings" panose="05000000000000000000" pitchFamily="2" charset="2"/>
              <a:buChar char="q"/>
            </a:pPr>
            <a:r>
              <a:rPr lang="en-US" sz="2000" b="1" dirty="0">
                <a:solidFill>
                  <a:schemeClr val="tx1"/>
                </a:solidFill>
                <a:latin typeface="Rockwell" panose="02060603020205020403" pitchFamily="18" charset="0"/>
              </a:rPr>
              <a:t>Reduced Financial Loss</a:t>
            </a:r>
            <a:br>
              <a:rPr lang="en-US" dirty="0">
                <a:solidFill>
                  <a:schemeClr val="tx1"/>
                </a:solidFill>
                <a:latin typeface="Rockwell" panose="02060603020205020403" pitchFamily="18" charset="0"/>
              </a:rPr>
            </a:br>
            <a:r>
              <a:rPr lang="en-US" dirty="0">
                <a:solidFill>
                  <a:schemeClr val="tx1"/>
                </a:solidFill>
                <a:latin typeface="Rockwell" panose="02060603020205020403" pitchFamily="18" charset="0"/>
              </a:rPr>
              <a:t>Early detection prevents high-cost fraudulent activities.</a:t>
            </a:r>
          </a:p>
          <a:p>
            <a:pPr marL="285750" indent="-285750" algn="l">
              <a:lnSpc>
                <a:spcPct val="150000"/>
              </a:lnSpc>
              <a:buFont typeface="Wingdings" panose="05000000000000000000" pitchFamily="2" charset="2"/>
              <a:buChar char="q"/>
            </a:pPr>
            <a:r>
              <a:rPr lang="en-US" sz="2000" b="1" dirty="0">
                <a:solidFill>
                  <a:schemeClr val="tx1"/>
                </a:solidFill>
                <a:latin typeface="Rockwell" panose="02060603020205020403" pitchFamily="18" charset="0"/>
              </a:rPr>
              <a:t>Actionable Fraud Intelligence</a:t>
            </a:r>
            <a:br>
              <a:rPr lang="en-US" dirty="0">
                <a:solidFill>
                  <a:schemeClr val="tx1"/>
                </a:solidFill>
                <a:latin typeface="Rockwell" panose="02060603020205020403" pitchFamily="18" charset="0"/>
              </a:rPr>
            </a:br>
            <a:r>
              <a:rPr lang="en-US" dirty="0">
                <a:solidFill>
                  <a:schemeClr val="tx1"/>
                </a:solidFill>
                <a:latin typeface="Rockwell" panose="02060603020205020403" pitchFamily="18" charset="0"/>
              </a:rPr>
              <a:t>Supports informed decision-making through dashboards and analytics.</a:t>
            </a:r>
          </a:p>
        </p:txBody>
      </p:sp>
      <p:sp>
        <p:nvSpPr>
          <p:cNvPr id="8" name="object 4">
            <a:extLst>
              <a:ext uri="{FF2B5EF4-FFF2-40B4-BE49-F238E27FC236}">
                <a16:creationId xmlns:a16="http://schemas.microsoft.com/office/drawing/2014/main" id="{C07ADD12-E718-3678-293E-9E99C92DC551}"/>
              </a:ext>
            </a:extLst>
          </p:cNvPr>
          <p:cNvSpPr txBox="1">
            <a:spLocks noGrp="1"/>
          </p:cNvSpPr>
          <p:nvPr>
            <p:ph type="ftr" sz="quarter" idx="5"/>
          </p:nvPr>
        </p:nvSpPr>
        <p:spPr>
          <a:xfrm>
            <a:off x="666750" y="6215246"/>
            <a:ext cx="7212965" cy="362584"/>
          </a:xfrm>
          <a:prstGeom prst="rect">
            <a:avLst/>
          </a:prstGeom>
        </p:spPr>
        <p:txBody>
          <a:bodyPr vert="horz" wrap="square" lIns="0" tIns="19050" rIns="0" bIns="0" rtlCol="0">
            <a:spAutoFit/>
          </a:bodyPr>
          <a:lstStyle/>
          <a:p>
            <a:pPr marL="12700" marR="5080">
              <a:lnSpc>
                <a:spcPts val="1280"/>
              </a:lnSpc>
              <a:spcBef>
                <a:spcPts val="150"/>
              </a:spcBef>
            </a:pPr>
            <a:r>
              <a:rPr b="1" spc="-10" dirty="0">
                <a:solidFill>
                  <a:schemeClr val="tx1"/>
                </a:solidFill>
                <a:latin typeface="Calibri"/>
                <a:cs typeface="Calibri"/>
              </a:rPr>
              <a:t>CONFIDENTIAL</a:t>
            </a:r>
            <a:r>
              <a:rPr spc="-10" dirty="0">
                <a:solidFill>
                  <a:schemeClr val="tx1"/>
                </a:solidFill>
              </a:rPr>
              <a:t>: </a:t>
            </a:r>
            <a:r>
              <a:rPr dirty="0">
                <a:solidFill>
                  <a:schemeClr val="tx1"/>
                </a:solidFill>
              </a:rPr>
              <a:t>The</a:t>
            </a:r>
            <a:r>
              <a:rPr spc="30" dirty="0">
                <a:solidFill>
                  <a:schemeClr val="tx1"/>
                </a:solidFill>
              </a:rPr>
              <a:t> </a:t>
            </a:r>
            <a:r>
              <a:rPr dirty="0">
                <a:solidFill>
                  <a:schemeClr val="tx1"/>
                </a:solidFill>
              </a:rPr>
              <a:t>information</a:t>
            </a:r>
            <a:r>
              <a:rPr spc="-5" dirty="0">
                <a:solidFill>
                  <a:schemeClr val="tx1"/>
                </a:solidFill>
              </a:rPr>
              <a:t> </a:t>
            </a:r>
            <a:r>
              <a:rPr dirty="0">
                <a:solidFill>
                  <a:schemeClr val="tx1"/>
                </a:solidFill>
              </a:rPr>
              <a:t>in this</a:t>
            </a:r>
            <a:r>
              <a:rPr spc="-5" dirty="0">
                <a:solidFill>
                  <a:schemeClr val="tx1"/>
                </a:solidFill>
              </a:rPr>
              <a:t> </a:t>
            </a:r>
            <a:r>
              <a:rPr dirty="0">
                <a:solidFill>
                  <a:schemeClr val="tx1"/>
                </a:solidFill>
              </a:rPr>
              <a:t>document</a:t>
            </a:r>
            <a:r>
              <a:rPr spc="-10" dirty="0">
                <a:solidFill>
                  <a:schemeClr val="tx1"/>
                </a:solidFill>
              </a:rPr>
              <a:t> belongs</a:t>
            </a:r>
            <a:r>
              <a:rPr spc="-5" dirty="0">
                <a:solidFill>
                  <a:schemeClr val="tx1"/>
                </a:solidFill>
              </a:rPr>
              <a:t> </a:t>
            </a:r>
            <a:r>
              <a:rPr dirty="0">
                <a:solidFill>
                  <a:schemeClr val="tx1"/>
                </a:solidFill>
              </a:rPr>
              <a:t>to</a:t>
            </a:r>
            <a:r>
              <a:rPr spc="-10" dirty="0">
                <a:solidFill>
                  <a:schemeClr val="tx1"/>
                </a:solidFill>
              </a:rPr>
              <a:t> </a:t>
            </a:r>
            <a:r>
              <a:rPr dirty="0">
                <a:solidFill>
                  <a:schemeClr val="tx1"/>
                </a:solidFill>
              </a:rPr>
              <a:t>Boston Institute</a:t>
            </a:r>
            <a:r>
              <a:rPr spc="-50" dirty="0">
                <a:solidFill>
                  <a:schemeClr val="tx1"/>
                </a:solidFill>
              </a:rPr>
              <a:t> </a:t>
            </a:r>
            <a:r>
              <a:rPr dirty="0">
                <a:solidFill>
                  <a:schemeClr val="tx1"/>
                </a:solidFill>
              </a:rPr>
              <a:t>of</a:t>
            </a:r>
            <a:r>
              <a:rPr spc="25" dirty="0">
                <a:solidFill>
                  <a:schemeClr val="tx1"/>
                </a:solidFill>
              </a:rPr>
              <a:t> </a:t>
            </a:r>
            <a:r>
              <a:rPr spc="-10" dirty="0">
                <a:solidFill>
                  <a:schemeClr val="tx1"/>
                </a:solidFill>
              </a:rPr>
              <a:t>Analytics</a:t>
            </a:r>
            <a:r>
              <a:rPr spc="-5" dirty="0">
                <a:solidFill>
                  <a:schemeClr val="tx1"/>
                </a:solidFill>
              </a:rPr>
              <a:t> </a:t>
            </a:r>
            <a:r>
              <a:rPr dirty="0">
                <a:solidFill>
                  <a:schemeClr val="tx1"/>
                </a:solidFill>
              </a:rPr>
              <a:t>LLC.</a:t>
            </a:r>
            <a:r>
              <a:rPr spc="10" dirty="0">
                <a:solidFill>
                  <a:schemeClr val="tx1"/>
                </a:solidFill>
              </a:rPr>
              <a:t> </a:t>
            </a:r>
            <a:r>
              <a:rPr dirty="0">
                <a:solidFill>
                  <a:schemeClr val="tx1"/>
                </a:solidFill>
              </a:rPr>
              <a:t>Any </a:t>
            </a:r>
            <a:r>
              <a:rPr spc="-10" dirty="0">
                <a:solidFill>
                  <a:schemeClr val="tx1"/>
                </a:solidFill>
              </a:rPr>
              <a:t>unauthorized</a:t>
            </a:r>
            <a:r>
              <a:rPr dirty="0">
                <a:solidFill>
                  <a:schemeClr val="tx1"/>
                </a:solidFill>
              </a:rPr>
              <a:t> sharing</a:t>
            </a:r>
            <a:r>
              <a:rPr spc="-15" dirty="0">
                <a:solidFill>
                  <a:schemeClr val="tx1"/>
                </a:solidFill>
              </a:rPr>
              <a:t> </a:t>
            </a:r>
            <a:r>
              <a:rPr dirty="0">
                <a:solidFill>
                  <a:schemeClr val="tx1"/>
                </a:solidFill>
              </a:rPr>
              <a:t>of</a:t>
            </a:r>
            <a:r>
              <a:rPr spc="25" dirty="0">
                <a:solidFill>
                  <a:schemeClr val="tx1"/>
                </a:solidFill>
              </a:rPr>
              <a:t> </a:t>
            </a:r>
            <a:r>
              <a:rPr spc="-20" dirty="0">
                <a:solidFill>
                  <a:schemeClr val="tx1"/>
                </a:solidFill>
              </a:rPr>
              <a:t>this </a:t>
            </a:r>
            <a:r>
              <a:rPr dirty="0">
                <a:solidFill>
                  <a:schemeClr val="tx1"/>
                </a:solidFill>
              </a:rPr>
              <a:t>material</a:t>
            </a:r>
            <a:r>
              <a:rPr spc="10" dirty="0">
                <a:solidFill>
                  <a:schemeClr val="tx1"/>
                </a:solidFill>
              </a:rPr>
              <a:t> </a:t>
            </a:r>
            <a:r>
              <a:rPr dirty="0">
                <a:solidFill>
                  <a:schemeClr val="tx1"/>
                </a:solidFill>
              </a:rPr>
              <a:t>is</a:t>
            </a:r>
            <a:r>
              <a:rPr spc="-25" dirty="0">
                <a:solidFill>
                  <a:schemeClr val="tx1"/>
                </a:solidFill>
              </a:rPr>
              <a:t> </a:t>
            </a:r>
            <a:r>
              <a:rPr dirty="0">
                <a:solidFill>
                  <a:schemeClr val="tx1"/>
                </a:solidFill>
              </a:rPr>
              <a:t>prohibited</a:t>
            </a:r>
            <a:r>
              <a:rPr spc="-25" dirty="0">
                <a:solidFill>
                  <a:schemeClr val="tx1"/>
                </a:solidFill>
              </a:rPr>
              <a:t> </a:t>
            </a:r>
            <a:r>
              <a:rPr dirty="0">
                <a:solidFill>
                  <a:schemeClr val="tx1"/>
                </a:solidFill>
              </a:rPr>
              <a:t>and</a:t>
            </a:r>
            <a:r>
              <a:rPr spc="-20" dirty="0">
                <a:solidFill>
                  <a:schemeClr val="tx1"/>
                </a:solidFill>
              </a:rPr>
              <a:t> </a:t>
            </a:r>
            <a:r>
              <a:rPr dirty="0">
                <a:solidFill>
                  <a:schemeClr val="tx1"/>
                </a:solidFill>
              </a:rPr>
              <a:t>subject</a:t>
            </a:r>
            <a:r>
              <a:rPr spc="-35" dirty="0">
                <a:solidFill>
                  <a:schemeClr val="tx1"/>
                </a:solidFill>
              </a:rPr>
              <a:t> </a:t>
            </a:r>
            <a:r>
              <a:rPr dirty="0">
                <a:solidFill>
                  <a:schemeClr val="tx1"/>
                </a:solidFill>
              </a:rPr>
              <a:t>to</a:t>
            </a:r>
            <a:r>
              <a:rPr spc="-25" dirty="0">
                <a:solidFill>
                  <a:schemeClr val="tx1"/>
                </a:solidFill>
              </a:rPr>
              <a:t> </a:t>
            </a:r>
            <a:r>
              <a:rPr dirty="0">
                <a:solidFill>
                  <a:schemeClr val="tx1"/>
                </a:solidFill>
              </a:rPr>
              <a:t>legal</a:t>
            </a:r>
            <a:r>
              <a:rPr spc="10" dirty="0">
                <a:solidFill>
                  <a:schemeClr val="tx1"/>
                </a:solidFill>
              </a:rPr>
              <a:t> </a:t>
            </a:r>
            <a:r>
              <a:rPr dirty="0">
                <a:solidFill>
                  <a:schemeClr val="tx1"/>
                </a:solidFill>
              </a:rPr>
              <a:t>action</a:t>
            </a:r>
            <a:r>
              <a:rPr spc="-25" dirty="0">
                <a:solidFill>
                  <a:schemeClr val="tx1"/>
                </a:solidFill>
              </a:rPr>
              <a:t> </a:t>
            </a:r>
            <a:r>
              <a:rPr dirty="0">
                <a:solidFill>
                  <a:schemeClr val="tx1"/>
                </a:solidFill>
              </a:rPr>
              <a:t>under</a:t>
            </a:r>
            <a:r>
              <a:rPr spc="25" dirty="0">
                <a:solidFill>
                  <a:schemeClr val="tx1"/>
                </a:solidFill>
              </a:rPr>
              <a:t> </a:t>
            </a:r>
            <a:r>
              <a:rPr dirty="0">
                <a:solidFill>
                  <a:schemeClr val="tx1"/>
                </a:solidFill>
              </a:rPr>
              <a:t>breach</a:t>
            </a:r>
            <a:r>
              <a:rPr spc="-20" dirty="0">
                <a:solidFill>
                  <a:schemeClr val="tx1"/>
                </a:solidFill>
              </a:rPr>
              <a:t> </a:t>
            </a:r>
            <a:r>
              <a:rPr dirty="0">
                <a:solidFill>
                  <a:schemeClr val="tx1"/>
                </a:solidFill>
              </a:rPr>
              <a:t>of IP</a:t>
            </a:r>
            <a:r>
              <a:rPr spc="-15" dirty="0">
                <a:solidFill>
                  <a:schemeClr val="tx1"/>
                </a:solidFill>
              </a:rPr>
              <a:t> </a:t>
            </a:r>
            <a:r>
              <a:rPr dirty="0">
                <a:solidFill>
                  <a:schemeClr val="tx1"/>
                </a:solidFill>
              </a:rPr>
              <a:t>and</a:t>
            </a:r>
            <a:r>
              <a:rPr spc="-20" dirty="0">
                <a:solidFill>
                  <a:schemeClr val="tx1"/>
                </a:solidFill>
              </a:rPr>
              <a:t> </a:t>
            </a:r>
            <a:r>
              <a:rPr spc="-10" dirty="0">
                <a:solidFill>
                  <a:schemeClr val="tx1"/>
                </a:solidFill>
              </a:rPr>
              <a:t>confidentiality</a:t>
            </a:r>
            <a:r>
              <a:rPr spc="-15" dirty="0">
                <a:solidFill>
                  <a:schemeClr val="tx1"/>
                </a:solidFill>
              </a:rPr>
              <a:t> </a:t>
            </a:r>
            <a:r>
              <a:rPr spc="-10" dirty="0">
                <a:solidFill>
                  <a:schemeClr val="tx1"/>
                </a:solidFill>
              </a:rPr>
              <a:t>clauses.</a:t>
            </a:r>
          </a:p>
        </p:txBody>
      </p:sp>
      <p:sp>
        <p:nvSpPr>
          <p:cNvPr id="12" name="TextBox 11">
            <a:extLst>
              <a:ext uri="{FF2B5EF4-FFF2-40B4-BE49-F238E27FC236}">
                <a16:creationId xmlns:a16="http://schemas.microsoft.com/office/drawing/2014/main" id="{EC697E6D-849F-1C3A-3D58-EB6843A20E42}"/>
              </a:ext>
            </a:extLst>
          </p:cNvPr>
          <p:cNvSpPr txBox="1"/>
          <p:nvPr/>
        </p:nvSpPr>
        <p:spPr>
          <a:xfrm>
            <a:off x="838200" y="4504094"/>
            <a:ext cx="10210800" cy="873381"/>
          </a:xfrm>
          <a:prstGeom prst="rect">
            <a:avLst/>
          </a:prstGeom>
          <a:noFill/>
        </p:spPr>
        <p:txBody>
          <a:bodyPr wrap="square" rtlCol="0">
            <a:spAutoFit/>
          </a:bodyPr>
          <a:lstStyle/>
          <a:p>
            <a:pPr algn="just">
              <a:lnSpc>
                <a:spcPct val="150000"/>
              </a:lnSpc>
            </a:pPr>
            <a:r>
              <a:rPr lang="en-US" dirty="0">
                <a:latin typeface="Rockwell" panose="02060603020205020403" pitchFamily="18" charset="0"/>
              </a:rPr>
              <a:t>The solution leverages machine learning to provide accurate, real-time fraud detection for mobile financial transactions while delivering actionable business insights.</a:t>
            </a:r>
            <a:endParaRPr lang="en-IN" dirty="0">
              <a:solidFill>
                <a:schemeClr val="bg1"/>
              </a:solidFill>
              <a:latin typeface="Rockwell" panose="02060603020205020403" pitchFamily="18" charset="0"/>
            </a:endParaRPr>
          </a:p>
        </p:txBody>
      </p:sp>
      <p:sp>
        <p:nvSpPr>
          <p:cNvPr id="3" name="Arrow: Left 2">
            <a:hlinkClick r:id="rId3" action="ppaction://hlinksldjump"/>
            <a:extLst>
              <a:ext uri="{FF2B5EF4-FFF2-40B4-BE49-F238E27FC236}">
                <a16:creationId xmlns:a16="http://schemas.microsoft.com/office/drawing/2014/main" id="{0DD71522-9E11-836D-C962-D254CB5E67AC}"/>
              </a:ext>
            </a:extLst>
          </p:cNvPr>
          <p:cNvSpPr/>
          <p:nvPr/>
        </p:nvSpPr>
        <p:spPr>
          <a:xfrm>
            <a:off x="152400" y="6035675"/>
            <a:ext cx="457200" cy="499880"/>
          </a:xfrm>
          <a:prstGeom prst="lef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glow rad="127000">
              <a:schemeClr val="accent5">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24930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838</TotalTime>
  <Words>1941</Words>
  <Application>Microsoft Office PowerPoint</Application>
  <PresentationFormat>Widescreen</PresentationFormat>
  <Paragraphs>205</Paragraphs>
  <Slides>30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Calibri</vt:lpstr>
      <vt:lpstr>Rockwell</vt:lpstr>
      <vt:lpstr>Wingdings</vt:lpstr>
      <vt:lpstr>Office Theme</vt:lpstr>
      <vt:lpstr> </vt:lpstr>
      <vt:lpstr>PowerPoint Presentation</vt:lpstr>
      <vt:lpstr>Agenda</vt:lpstr>
      <vt:lpstr>PowerPoint Presentation</vt:lpstr>
      <vt:lpstr>Financial Fraud Risks in Mobile Financial Transactions </vt:lpstr>
      <vt:lpstr>Project Goal</vt:lpstr>
      <vt:lpstr>PowerPoint Presentation</vt:lpstr>
      <vt:lpstr>PowerPoint Presentation</vt:lpstr>
      <vt:lpstr>Key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BUSHEN RAAJ Y</dc:creator>
  <cp:lastModifiedBy>BUSHEN RAAJ Y</cp:lastModifiedBy>
  <cp:revision>37</cp:revision>
  <dcterms:created xsi:type="dcterms:W3CDTF">2025-12-28T05:41:02Z</dcterms:created>
  <dcterms:modified xsi:type="dcterms:W3CDTF">2025-12-28T19:47:29Z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2025-12-28T00:00:00Z</vt:filetime>
  </property>
  <property fmtid="{D5CDD505-2E9C-101B-9397-08002B2CF9AE}" pid="3" name="Creator">
    <vt:lpwstr>PDFium</vt:lpwstr>
  </property>
  <property fmtid="{D5CDD505-2E9C-101B-9397-08002B2CF9AE}" pid="4" name="Producer">
    <vt:lpwstr>PDFium</vt:lpwstr>
  </property>
  <property fmtid="{D5CDD505-2E9C-101B-9397-08002B2CF9AE}" pid="5" name="LastSaved">
    <vt:filetime>2025-12-28T00:00:00Z</vt:filetime>
  </property>
</Properties>
</file>